
<file path=[Content_Types].xml><?xml version="1.0" encoding="utf-8"?>
<Types xmlns="http://schemas.openxmlformats.org/package/2006/content-types">
  <Default Extension="xml" ContentType="application/xml"/>
  <Default Extension="wav" ContentType="audio/x-wav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37"/>
  </p:notesMasterIdLst>
  <p:sldIdLst>
    <p:sldId id="320" r:id="rId2"/>
    <p:sldId id="458" r:id="rId3"/>
    <p:sldId id="460" r:id="rId4"/>
    <p:sldId id="459" r:id="rId5"/>
    <p:sldId id="461" r:id="rId6"/>
    <p:sldId id="465" r:id="rId7"/>
    <p:sldId id="466" r:id="rId8"/>
    <p:sldId id="467" r:id="rId9"/>
    <p:sldId id="468" r:id="rId10"/>
    <p:sldId id="462" r:id="rId11"/>
    <p:sldId id="471" r:id="rId12"/>
    <p:sldId id="469" r:id="rId13"/>
    <p:sldId id="472" r:id="rId14"/>
    <p:sldId id="473" r:id="rId15"/>
    <p:sldId id="474" r:id="rId16"/>
    <p:sldId id="476" r:id="rId17"/>
    <p:sldId id="475" r:id="rId18"/>
    <p:sldId id="478" r:id="rId19"/>
    <p:sldId id="477" r:id="rId20"/>
    <p:sldId id="463" r:id="rId21"/>
    <p:sldId id="479" r:id="rId22"/>
    <p:sldId id="480" r:id="rId23"/>
    <p:sldId id="481" r:id="rId24"/>
    <p:sldId id="482" r:id="rId25"/>
    <p:sldId id="483" r:id="rId26"/>
    <p:sldId id="484" r:id="rId27"/>
    <p:sldId id="485" r:id="rId28"/>
    <p:sldId id="464" r:id="rId29"/>
    <p:sldId id="486" r:id="rId30"/>
    <p:sldId id="487" r:id="rId31"/>
    <p:sldId id="488" r:id="rId32"/>
    <p:sldId id="489" r:id="rId33"/>
    <p:sldId id="405" r:id="rId34"/>
    <p:sldId id="490" r:id="rId35"/>
    <p:sldId id="470" r:id="rId36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3429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685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0287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1714500" algn="l" defTabSz="6858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057400" algn="l" defTabSz="6858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2400300" algn="l" defTabSz="6858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2743200" algn="l" defTabSz="6858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orient="horz" pos="1026" userDrawn="1">
          <p15:clr>
            <a:srgbClr val="A4A3A4"/>
          </p15:clr>
        </p15:guide>
        <p15:guide id="4" orient="horz" pos="210" userDrawn="1">
          <p15:clr>
            <a:srgbClr val="A4A3A4"/>
          </p15:clr>
        </p15:guide>
        <p15:guide id="5" orient="horz" pos="4110" userDrawn="1">
          <p15:clr>
            <a:srgbClr val="A4A3A4"/>
          </p15:clr>
        </p15:guide>
        <p15:guide id="6" orient="horz" pos="2001" userDrawn="1">
          <p15:clr>
            <a:srgbClr val="A4A3A4"/>
          </p15:clr>
        </p15:guide>
        <p15:guide id="7" orient="horz" pos="2931" userDrawn="1">
          <p15:clr>
            <a:srgbClr val="A4A3A4"/>
          </p15:clr>
        </p15:guide>
        <p15:guide id="8" orient="horz" pos="2130" userDrawn="1">
          <p15:clr>
            <a:srgbClr val="A4A3A4"/>
          </p15:clr>
        </p15:guide>
        <p15:guide id="9" pos="483" userDrawn="1">
          <p15:clr>
            <a:srgbClr val="A4A3A4"/>
          </p15:clr>
        </p15:guide>
        <p15:guide id="10" pos="7197" userDrawn="1">
          <p15:clr>
            <a:srgbClr val="A4A3A4"/>
          </p15:clr>
        </p15:guide>
        <p15:guide id="11" pos="3840" userDrawn="1">
          <p15:clr>
            <a:srgbClr val="A4A3A4"/>
          </p15:clr>
        </p15:guide>
        <p15:guide id="12" pos="362" userDrawn="1">
          <p15:clr>
            <a:srgbClr val="A4A3A4"/>
          </p15:clr>
        </p15:guide>
        <p15:guide id="13" pos="5397" userDrawn="1">
          <p15:clr>
            <a:srgbClr val="A4A3A4"/>
          </p15:clr>
        </p15:guide>
        <p15:guide id="14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60"/>
    <a:srgbClr val="F0B728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/>
    <p:restoredTop sz="85893"/>
  </p:normalViewPr>
  <p:slideViewPr>
    <p:cSldViewPr snapToGrid="0">
      <p:cViewPr>
        <p:scale>
          <a:sx n="90" d="100"/>
          <a:sy n="90" d="100"/>
        </p:scale>
        <p:origin x="352" y="480"/>
      </p:cViewPr>
      <p:guideLst>
        <p:guide orient="horz" pos="2840"/>
        <p:guide orient="horz" pos="3657"/>
        <p:guide orient="horz" pos="1026"/>
        <p:guide orient="horz" pos="210"/>
        <p:guide orient="horz" pos="4110"/>
        <p:guide orient="horz" pos="2001"/>
        <p:guide orient="horz" pos="2931"/>
        <p:guide orient="horz" pos="2130"/>
        <p:guide pos="483"/>
        <p:guide pos="7197"/>
        <p:guide pos="3840"/>
        <p:guide pos="362"/>
        <p:guide pos="53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BF00E853-ECCB-4E3D-8DAA-85F2CBFE893A}" type="datetime1">
              <a:rPr lang="zh-CN" altLang="en-US"/>
              <a:pPr>
                <a:defRPr/>
              </a:pPr>
              <a:t>16/7/15</a:t>
            </a:fld>
            <a:endParaRPr lang="zh-CN" altLang="en-US" sz="1200"/>
          </a:p>
        </p:txBody>
      </p:sp>
      <p:sp>
        <p:nvSpPr>
          <p:cNvPr id="6656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  <a:bevel/>
            <a:headEnd/>
            <a:tailEnd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12700" cmpd="sng">
            <a:noFill/>
            <a:bevel/>
            <a:headEnd/>
            <a:tailEnd/>
          </a:ln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buFontTx/>
              <a:buNone/>
              <a:defRPr/>
            </a:pPr>
            <a:r>
              <a:rPr lang="zh-CN" altLang="en-US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buFontTx/>
              <a:buNone/>
              <a:defRPr/>
            </a:pPr>
            <a:r>
              <a:rPr lang="zh-CN" altLang="en-US" sz="1200"/>
              <a:t>第二级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  <a:defRPr/>
            </a:pPr>
            <a:r>
              <a:rPr lang="zh-CN" altLang="en-US" sz="1200"/>
              <a:t>第三级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  <a:defRPr/>
            </a:pPr>
            <a:r>
              <a:rPr lang="zh-CN" altLang="en-US" sz="1200"/>
              <a:t>第四级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  <a:defRPr/>
            </a:pPr>
            <a:r>
              <a:rPr lang="zh-CN" altLang="en-US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62E94FD8-6F1E-4009-9F2C-6EEAF58617EF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342900" algn="l" defTabSz="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685800" algn="l" defTabSz="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028700" algn="l" defTabSz="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371600" algn="l" defTabSz="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F00E853-ECCB-4E3D-8DAA-85F2CBFE893A}" type="datetime1">
              <a:rPr lang="zh-CN" altLang="en-US" smtClean="0"/>
              <a:pPr>
                <a:defRPr/>
              </a:pPr>
              <a:t>16/7/15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E94FD8-6F1E-4009-9F2C-6EEAF58617EF}" type="slidenum">
              <a:rPr lang="zh-CN" altLang="en-US" smtClean="0"/>
              <a:pPr>
                <a:defRPr/>
              </a:pPr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BA7D8F-B4EF-44AF-9877-4A74C6DBB938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655072-8EDE-4A6E-B829-6308DB738F02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178A42-A801-4F9E-80C4-5A18A9D064B3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D2BD5B-AFD4-4727-98AD-57AA214E22C3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2A50632-9C46-4AC8-B4D5-BCCE23304C53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78697F-A80F-42B7-A927-704214628E87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5ECADC-C7F3-4110-8282-FD74ABD26D5F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0C11C4-DBC0-4236-8132-794AACAE139E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2720BC-CD03-4048-B291-1F39813F9549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CE9DF0-A898-4BD7-A120-759C6A0B724F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05B017-4F22-4CDC-A1BF-36441B3DE61A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7798AF-4A6A-49CF-811A-1C9F0DE4A5F3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80D135-F44B-4D4B-AB06-8581D8FB5818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72A1D5-6618-4101-BAAE-099A6D984D61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739BF8-8974-48DE-8424-19269718E0BC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6D7AF4-3361-4625-BB22-CA4A0BE89427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0D0F54-7FF4-4423-A513-4EA2BD02128D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7EA715-B251-4378-87FA-B28AFC18FA2B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586F87-19D8-4D39-8056-ED1BE27E84F9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3DCE57-736F-42F6-9580-09910F43E139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E0E0EC-23BE-4E0A-94CE-50DA833D2E7E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13724A-F1D1-4471-819B-0EF0C938D39C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745859-760B-451E-884A-B278175A17B6}" type="datetime1">
              <a:rPr lang="zh-CN" altLang="en-US"/>
              <a:pPr>
                <a:defRPr/>
              </a:pPr>
              <a:t>16/7/15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57EDBD-3F90-4A02-AB28-07EA75D20940}" type="slidenum">
              <a:rPr lang="zh-CN" altLang="en-US"/>
              <a:pPr>
                <a:defRPr/>
              </a:pPr>
              <a:t>‹#›</a:t>
            </a:fld>
            <a:endParaRPr lang="zh-CN" altLang="en-US" sz="135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4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 Light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898989"/>
                </a:solidFill>
                <a:latin typeface="+mn-lt"/>
                <a:ea typeface="+mn-ea"/>
                <a:sym typeface="方正兰亭黑_GBK" pitchFamily="2" charset="-122"/>
              </a:defRPr>
            </a:lvl1pPr>
          </a:lstStyle>
          <a:p>
            <a:pPr>
              <a:defRPr/>
            </a:pPr>
            <a:fld id="{8D707D94-3B7F-4412-B206-11D2E32F1D05}" type="datetime1">
              <a:rPr lang="zh-CN" altLang="en-US"/>
              <a:pPr>
                <a:defRPr/>
              </a:pPr>
              <a:t>16/7/15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 smtClean="0">
                <a:solidFill>
                  <a:srgbClr val="898989"/>
                </a:solidFill>
                <a:latin typeface="+mn-lt"/>
                <a:ea typeface="+mn-ea"/>
                <a:sym typeface="方正兰亭黑_GBK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  <a:latin typeface="+mn-lt"/>
                <a:ea typeface="+mn-ea"/>
                <a:sym typeface="方正兰亭黑_GBK" pitchFamily="2" charset="-122"/>
              </a:defRPr>
            </a:lvl1pPr>
          </a:lstStyle>
          <a:p>
            <a:pPr>
              <a:defRPr/>
            </a:pPr>
            <a:fld id="{9BCE58CD-263E-4D10-8F97-5DCECDB514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sldNum="0" hdr="0" ftr="0"/>
  <p:txStyles>
    <p:titleStyle>
      <a:lvl1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  <a:lvl2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charset="0"/>
        </a:defRPr>
      </a:lvl2pPr>
      <a:lvl3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charset="0"/>
        </a:defRPr>
      </a:lvl3pPr>
      <a:lvl4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charset="0"/>
        </a:defRPr>
      </a:lvl4pPr>
      <a:lvl5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charset="0"/>
        </a:defRPr>
      </a:lvl5pPr>
      <a:lvl6pPr marL="10287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charset="0"/>
        </a:defRPr>
      </a:lvl6pPr>
      <a:lvl7pPr marL="13716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charset="0"/>
        </a:defRPr>
      </a:lvl7pPr>
      <a:lvl8pPr marL="17145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charset="0"/>
        </a:defRPr>
      </a:lvl8pPr>
      <a:lvl9pPr marL="20574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  <a:sym typeface="Calibri Light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TextBox 37"/>
          <p:cNvSpPr>
            <a:spLocks noChangeArrowheads="1"/>
          </p:cNvSpPr>
          <p:nvPr/>
        </p:nvSpPr>
        <p:spPr bwMode="auto">
          <a:xfrm>
            <a:off x="1004537" y="1880151"/>
            <a:ext cx="7154704" cy="9925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68577" tIns="34289" rIns="68577" bIns="34289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Arial" pitchFamily="34" charset="0"/>
              </a:rPr>
              <a:t>带你走进大流量、高并发、低延迟的世界</a:t>
            </a:r>
          </a:p>
          <a:p>
            <a:pPr algn="ctr"/>
            <a:r>
              <a:rPr lang="zh-CN" altLang="en-US" sz="30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Arial" pitchFamily="34" charset="0"/>
              </a:rPr>
              <a:t>（实战篇，实时通讯服务的核心设计思路）</a:t>
            </a:r>
          </a:p>
        </p:txBody>
      </p:sp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37"/>
          <p:cNvSpPr>
            <a:spLocks noChangeArrowheads="1"/>
          </p:cNvSpPr>
          <p:nvPr/>
        </p:nvSpPr>
        <p:spPr bwMode="auto">
          <a:xfrm>
            <a:off x="979823" y="3202566"/>
            <a:ext cx="7154704" cy="530913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68577" tIns="34289" rIns="68577" bIns="34289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Arial" pitchFamily="34" charset="0"/>
              </a:rPr>
              <a:t>				</a:t>
            </a:r>
            <a:r>
              <a:rPr lang="en-US" altLang="zh-CN" sz="21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Arial" pitchFamily="34" charset="0"/>
              </a:rPr>
              <a:t>----</a:t>
            </a:r>
            <a:r>
              <a:rPr lang="zh-CN" altLang="en-US" sz="21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Arial" pitchFamily="34" charset="0"/>
              </a:rPr>
              <a:t> </a:t>
            </a:r>
            <a:r>
              <a:rPr lang="zh-CN" altLang="en-US" sz="21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Arial" pitchFamily="34" charset="0"/>
              </a:rPr>
              <a:t>戴</a:t>
            </a:r>
            <a:r>
              <a:rPr lang="zh-CN" altLang="en-US" sz="21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Arial" pitchFamily="34" charset="0"/>
              </a:rPr>
              <a:t>君 </a:t>
            </a:r>
            <a:r>
              <a:rPr lang="en-US" altLang="zh-CN" sz="21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Arial" pitchFamily="34" charset="0"/>
              </a:rPr>
              <a:t>2016.07</a:t>
            </a:r>
            <a:endParaRPr lang="zh-CN" altLang="en-US" sz="21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3102" grpId="2"/>
      <p:bldP spid="2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30"/>
          <p:cNvGrpSpPr>
            <a:grpSpLocks/>
          </p:cNvGrpSpPr>
          <p:nvPr/>
        </p:nvGrpSpPr>
        <p:grpSpPr bwMode="auto">
          <a:xfrm>
            <a:off x="3993991" y="1127522"/>
            <a:ext cx="1062038" cy="1022747"/>
            <a:chOff x="0" y="0"/>
            <a:chExt cx="312738" cy="301626"/>
          </a:xfrm>
          <a:solidFill>
            <a:schemeClr val="bg1"/>
          </a:solidFill>
        </p:grpSpPr>
        <p:sp>
          <p:nvSpPr>
            <p:cNvPr id="27" name="Freeform 252"/>
            <p:cNvSpPr>
              <a:spLocks noChangeArrowheads="1"/>
            </p:cNvSpPr>
            <p:nvPr/>
          </p:nvSpPr>
          <p:spPr bwMode="auto">
            <a:xfrm>
              <a:off x="49213" y="68263"/>
              <a:ext cx="214313" cy="2333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2"/>
                <a:gd name="T56" fmla="*/ 57 w 57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8" name="Freeform 253"/>
            <p:cNvSpPr>
              <a:spLocks noChangeArrowheads="1"/>
            </p:cNvSpPr>
            <p:nvPr/>
          </p:nvSpPr>
          <p:spPr bwMode="auto">
            <a:xfrm>
              <a:off x="0" y="0"/>
              <a:ext cx="312738" cy="169863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"/>
                <a:gd name="T52" fmla="*/ 0 h 45"/>
                <a:gd name="T53" fmla="*/ 83 w 8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9" name="TextBox 18"/>
          <p:cNvSpPr>
            <a:spLocks noChangeArrowheads="1"/>
          </p:cNvSpPr>
          <p:nvPr/>
        </p:nvSpPr>
        <p:spPr bwMode="auto">
          <a:xfrm>
            <a:off x="3409395" y="2235994"/>
            <a:ext cx="2231231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6" tIns="34289" rIns="68576" bIns="34289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Dotum" pitchFamily="34" charset="-127"/>
                <a:sym typeface="Arial" pitchFamily="34" charset="0"/>
              </a:rPr>
              <a:t>PART  03</a:t>
            </a:r>
            <a:endParaRPr lang="zh-CN" altLang="en-US" dirty="0">
              <a:solidFill>
                <a:schemeClr val="bg1"/>
              </a:solidFill>
              <a:ea typeface="Dotum" pitchFamily="34" charset="-127"/>
              <a:sym typeface="Arial" pitchFamily="34" charset="0"/>
            </a:endParaRPr>
          </a:p>
        </p:txBody>
      </p:sp>
      <p:sp>
        <p:nvSpPr>
          <p:cNvPr id="30" name="文本框 8"/>
          <p:cNvSpPr>
            <a:spLocks noChangeArrowheads="1"/>
          </p:cNvSpPr>
          <p:nvPr/>
        </p:nvSpPr>
        <p:spPr bwMode="auto">
          <a:xfrm>
            <a:off x="503895" y="2607866"/>
            <a:ext cx="8113058" cy="692495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68576" tIns="34289" rIns="68576" bIns="34289">
            <a:spAutoFit/>
          </a:bodyPr>
          <a:lstStyle/>
          <a:p>
            <a:pPr algn="ctr"/>
            <a:r>
              <a:rPr lang="zh-CN" altLang="en-US" sz="405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总体架构介绍</a:t>
            </a:r>
            <a:endParaRPr lang="zh-CN" altLang="en-US" sz="405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770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29" grpId="0" bldLvl="0" autoUpdateAnimBg="0"/>
      <p:bldP spid="30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2292921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总体架构介绍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4" name="椭圆 55"/>
          <p:cNvSpPr>
            <a:spLocks noChangeArrowheads="1"/>
          </p:cNvSpPr>
          <p:nvPr/>
        </p:nvSpPr>
        <p:spPr bwMode="auto">
          <a:xfrm>
            <a:off x="1184003" y="3513145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5" name="矩形 43"/>
          <p:cNvSpPr>
            <a:spLocks noChangeArrowheads="1"/>
          </p:cNvSpPr>
          <p:nvPr/>
        </p:nvSpPr>
        <p:spPr bwMode="auto">
          <a:xfrm>
            <a:off x="1519928" y="3434962"/>
            <a:ext cx="7068267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Gateway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负责维护客户端连接、透传来自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Client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或者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Manager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的数据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" name="椭圆 55"/>
          <p:cNvSpPr>
            <a:spLocks noChangeArrowheads="1"/>
          </p:cNvSpPr>
          <p:nvPr/>
        </p:nvSpPr>
        <p:spPr bwMode="auto">
          <a:xfrm>
            <a:off x="1184003" y="4079203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9" name="矩形 43"/>
          <p:cNvSpPr>
            <a:spLocks noChangeArrowheads="1"/>
          </p:cNvSpPr>
          <p:nvPr/>
        </p:nvSpPr>
        <p:spPr bwMode="auto">
          <a:xfrm>
            <a:off x="1519928" y="4001020"/>
            <a:ext cx="5203975" cy="9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Manager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负责处理长链接的所有业务逻辑：</a:t>
            </a:r>
          </a:p>
          <a:p>
            <a:endParaRPr lang="zh-CN" altLang="en-US" dirty="0" smtClean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    协议解析，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Login</a:t>
            </a:r>
            <a:r>
              <a:rPr lang="zh-CN" altLang="en-US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Request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Heartbeat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11" y="781885"/>
            <a:ext cx="6720630" cy="25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4" grpId="0" animBg="1"/>
      <p:bldP spid="15" grpId="0" bldLvl="0" autoUpdateAnimBg="0"/>
      <p:bldP spid="16" grpId="0" animBg="1"/>
      <p:bldP spid="19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30"/>
          <p:cNvGrpSpPr>
            <a:grpSpLocks/>
          </p:cNvGrpSpPr>
          <p:nvPr/>
        </p:nvGrpSpPr>
        <p:grpSpPr bwMode="auto">
          <a:xfrm>
            <a:off x="3993991" y="1127522"/>
            <a:ext cx="1062038" cy="1022747"/>
            <a:chOff x="0" y="0"/>
            <a:chExt cx="312738" cy="301626"/>
          </a:xfrm>
          <a:solidFill>
            <a:schemeClr val="bg1"/>
          </a:solidFill>
        </p:grpSpPr>
        <p:sp>
          <p:nvSpPr>
            <p:cNvPr id="27" name="Freeform 252"/>
            <p:cNvSpPr>
              <a:spLocks noChangeArrowheads="1"/>
            </p:cNvSpPr>
            <p:nvPr/>
          </p:nvSpPr>
          <p:spPr bwMode="auto">
            <a:xfrm>
              <a:off x="49213" y="68263"/>
              <a:ext cx="214313" cy="2333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2"/>
                <a:gd name="T56" fmla="*/ 57 w 57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8" name="Freeform 253"/>
            <p:cNvSpPr>
              <a:spLocks noChangeArrowheads="1"/>
            </p:cNvSpPr>
            <p:nvPr/>
          </p:nvSpPr>
          <p:spPr bwMode="auto">
            <a:xfrm>
              <a:off x="0" y="0"/>
              <a:ext cx="312738" cy="169863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"/>
                <a:gd name="T52" fmla="*/ 0 h 45"/>
                <a:gd name="T53" fmla="*/ 83 w 8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9" name="TextBox 18"/>
          <p:cNvSpPr>
            <a:spLocks noChangeArrowheads="1"/>
          </p:cNvSpPr>
          <p:nvPr/>
        </p:nvSpPr>
        <p:spPr bwMode="auto">
          <a:xfrm>
            <a:off x="3409395" y="2235994"/>
            <a:ext cx="2231231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6" tIns="34289" rIns="68576" bIns="34289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Dotum" pitchFamily="34" charset="-127"/>
                <a:sym typeface="Arial" pitchFamily="34" charset="0"/>
              </a:rPr>
              <a:t>PART  </a:t>
            </a:r>
            <a:r>
              <a:rPr lang="en-US" altLang="zh-CN" dirty="0" smtClean="0">
                <a:solidFill>
                  <a:schemeClr val="bg1"/>
                </a:solidFill>
                <a:ea typeface="Dotum" pitchFamily="34" charset="-127"/>
                <a:sym typeface="Arial" pitchFamily="34" charset="0"/>
              </a:rPr>
              <a:t>04</a:t>
            </a:r>
            <a:endParaRPr lang="zh-CN" altLang="en-US" dirty="0">
              <a:solidFill>
                <a:schemeClr val="bg1"/>
              </a:solidFill>
              <a:ea typeface="Dotum" pitchFamily="34" charset="-127"/>
              <a:sym typeface="Arial" pitchFamily="34" charset="0"/>
            </a:endParaRPr>
          </a:p>
        </p:txBody>
      </p:sp>
      <p:sp>
        <p:nvSpPr>
          <p:cNvPr id="30" name="文本框 8"/>
          <p:cNvSpPr>
            <a:spLocks noChangeArrowheads="1"/>
          </p:cNvSpPr>
          <p:nvPr/>
        </p:nvSpPr>
        <p:spPr bwMode="auto">
          <a:xfrm>
            <a:off x="503895" y="2607866"/>
            <a:ext cx="8113058" cy="692495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68576" tIns="34289" rIns="68576" bIns="34289">
            <a:spAutoFit/>
          </a:bodyPr>
          <a:lstStyle/>
          <a:p>
            <a:pPr algn="ctr"/>
            <a:r>
              <a:rPr lang="en-US" altLang="zh-CN" sz="405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Gateway</a:t>
            </a:r>
            <a:r>
              <a:rPr lang="zh-CN" altLang="en-US" sz="405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部分</a:t>
            </a:r>
            <a:endParaRPr lang="zh-CN" altLang="en-US" sz="405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4874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29" grpId="0" bldLvl="0" autoUpdateAnimBg="0"/>
      <p:bldP spid="30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2275289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Gateway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7" name="椭圆 55"/>
          <p:cNvSpPr>
            <a:spLocks noChangeArrowheads="1"/>
          </p:cNvSpPr>
          <p:nvPr/>
        </p:nvSpPr>
        <p:spPr bwMode="auto">
          <a:xfrm>
            <a:off x="324031" y="2838225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8" name="矩形 43"/>
          <p:cNvSpPr>
            <a:spLocks noChangeArrowheads="1"/>
          </p:cNvSpPr>
          <p:nvPr/>
        </p:nvSpPr>
        <p:spPr bwMode="auto">
          <a:xfrm>
            <a:off x="659956" y="2760042"/>
            <a:ext cx="2728938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采用基于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Epoll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的网络模型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0" name="椭圆 55"/>
          <p:cNvSpPr>
            <a:spLocks noChangeArrowheads="1"/>
          </p:cNvSpPr>
          <p:nvPr/>
        </p:nvSpPr>
        <p:spPr bwMode="auto">
          <a:xfrm>
            <a:off x="324032" y="341516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1" name="矩形 43"/>
          <p:cNvSpPr>
            <a:spLocks noChangeArrowheads="1"/>
          </p:cNvSpPr>
          <p:nvPr/>
        </p:nvSpPr>
        <p:spPr bwMode="auto">
          <a:xfrm>
            <a:off x="659957" y="3336985"/>
            <a:ext cx="2857178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LinkManager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负责管理客户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端链接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2" name="椭圆 55"/>
          <p:cNvSpPr>
            <a:spLocks noChangeArrowheads="1"/>
          </p:cNvSpPr>
          <p:nvPr/>
        </p:nvSpPr>
        <p:spPr bwMode="auto">
          <a:xfrm>
            <a:off x="324030" y="420982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3" name="矩形 43"/>
          <p:cNvSpPr>
            <a:spLocks noChangeArrowheads="1"/>
          </p:cNvSpPr>
          <p:nvPr/>
        </p:nvSpPr>
        <p:spPr bwMode="auto">
          <a:xfrm>
            <a:off x="659955" y="4131645"/>
            <a:ext cx="2857178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LinkManager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存储链接对应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session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17" y="494348"/>
            <a:ext cx="6603829" cy="33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7" grpId="0" animBg="1"/>
      <p:bldP spid="18" grpId="0" bldLvl="0" autoUpdateAnimBg="0"/>
      <p:bldP spid="20" grpId="0" animBg="1"/>
      <p:bldP spid="21" grpId="0" bldLvl="0" autoUpdateAnimBg="0"/>
      <p:bldP spid="22" grpId="0" animBg="1"/>
      <p:bldP spid="2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952030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Gateway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链接管理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603102" y="780578"/>
            <a:ext cx="2959770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做链接管理的需求与问题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5" name="Freeform 242"/>
          <p:cNvSpPr>
            <a:spLocks noEditPoints="1" noChangeArrowheads="1"/>
          </p:cNvSpPr>
          <p:nvPr/>
        </p:nvSpPr>
        <p:spPr bwMode="auto">
          <a:xfrm>
            <a:off x="253821" y="816994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96" y="597559"/>
            <a:ext cx="4180840" cy="4427368"/>
          </a:xfrm>
          <a:prstGeom prst="rect">
            <a:avLst/>
          </a:prstGeom>
        </p:spPr>
      </p:pic>
      <p:sp>
        <p:nvSpPr>
          <p:cNvPr id="16" name="椭圆 55"/>
          <p:cNvSpPr>
            <a:spLocks noChangeArrowheads="1"/>
          </p:cNvSpPr>
          <p:nvPr/>
        </p:nvSpPr>
        <p:spPr bwMode="auto">
          <a:xfrm>
            <a:off x="679631" y="1568225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7" name="矩形 43"/>
          <p:cNvSpPr>
            <a:spLocks noChangeArrowheads="1"/>
          </p:cNvSpPr>
          <p:nvPr/>
        </p:nvSpPr>
        <p:spPr bwMode="auto">
          <a:xfrm>
            <a:off x="1015556" y="1490042"/>
            <a:ext cx="112593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需求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8" name="椭圆 55"/>
          <p:cNvSpPr>
            <a:spLocks noChangeArrowheads="1"/>
          </p:cNvSpPr>
          <p:nvPr/>
        </p:nvSpPr>
        <p:spPr bwMode="auto">
          <a:xfrm>
            <a:off x="669471" y="2330225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9" name="矩形 43"/>
          <p:cNvSpPr>
            <a:spLocks noChangeArrowheads="1"/>
          </p:cNvSpPr>
          <p:nvPr/>
        </p:nvSpPr>
        <p:spPr bwMode="auto">
          <a:xfrm>
            <a:off x="1005396" y="2252042"/>
            <a:ext cx="3562500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高并发场景下的写错误（复用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fd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）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0" name="椭圆 55"/>
          <p:cNvSpPr>
            <a:spLocks noChangeArrowheads="1"/>
          </p:cNvSpPr>
          <p:nvPr/>
        </p:nvSpPr>
        <p:spPr bwMode="auto">
          <a:xfrm>
            <a:off x="669471" y="3102385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1" name="矩形 43"/>
          <p:cNvSpPr>
            <a:spLocks noChangeArrowheads="1"/>
          </p:cNvSpPr>
          <p:nvPr/>
        </p:nvSpPr>
        <p:spPr bwMode="auto">
          <a:xfrm>
            <a:off x="1005396" y="3024202"/>
            <a:ext cx="2600698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高并发场景下的写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Crash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4" grpId="0" bldLvl="0" autoUpdateAnimBg="0"/>
      <p:bldP spid="15" grpId="0" animBg="1"/>
      <p:bldP spid="15" grpId="1" animBg="1"/>
      <p:bldP spid="16" grpId="0" animBg="1"/>
      <p:bldP spid="17" grpId="0" bldLvl="0" autoUpdateAnimBg="0"/>
      <p:bldP spid="18" grpId="0" animBg="1"/>
      <p:bldP spid="19" grpId="0" bldLvl="0" autoUpdateAnimBg="0"/>
      <p:bldP spid="20" grpId="0" animBg="1"/>
      <p:bldP spid="21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952030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Gateway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链接管理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68" name="矩形 43"/>
          <p:cNvSpPr>
            <a:spLocks noChangeArrowheads="1"/>
          </p:cNvSpPr>
          <p:nvPr/>
        </p:nvSpPr>
        <p:spPr bwMode="auto">
          <a:xfrm>
            <a:off x="879553" y="940070"/>
            <a:ext cx="2959770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链接管理的基本数据结构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9" name="Freeform 242"/>
          <p:cNvSpPr>
            <a:spLocks noEditPoints="1" noChangeArrowheads="1"/>
          </p:cNvSpPr>
          <p:nvPr/>
        </p:nvSpPr>
        <p:spPr bwMode="auto">
          <a:xfrm>
            <a:off x="530272" y="976486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70" name="椭圆 55"/>
          <p:cNvSpPr>
            <a:spLocks noChangeArrowheads="1"/>
          </p:cNvSpPr>
          <p:nvPr/>
        </p:nvSpPr>
        <p:spPr bwMode="auto">
          <a:xfrm>
            <a:off x="934809" y="1493794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71" name="矩形 43"/>
          <p:cNvSpPr>
            <a:spLocks noChangeArrowheads="1"/>
          </p:cNvSpPr>
          <p:nvPr/>
        </p:nvSpPr>
        <p:spPr bwMode="auto">
          <a:xfrm>
            <a:off x="1270734" y="1415611"/>
            <a:ext cx="4016150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[]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*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，初始化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N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个，生命周期同服务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72" name="椭圆 55"/>
          <p:cNvSpPr>
            <a:spLocks noChangeArrowheads="1"/>
          </p:cNvSpPr>
          <p:nvPr/>
        </p:nvSpPr>
        <p:spPr bwMode="auto">
          <a:xfrm>
            <a:off x="935282" y="189428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73" name="矩形 43"/>
          <p:cNvSpPr>
            <a:spLocks noChangeArrowheads="1"/>
          </p:cNvSpPr>
          <p:nvPr/>
        </p:nvSpPr>
        <p:spPr bwMode="auto">
          <a:xfrm>
            <a:off x="1271207" y="1816105"/>
            <a:ext cx="3382963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LinkIndexID</a:t>
            </a:r>
            <a:r>
              <a:rPr lang="zh-CN" altLang="en-US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[]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*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的数组下标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74" name="椭圆 55"/>
          <p:cNvSpPr>
            <a:spLocks noChangeArrowheads="1"/>
          </p:cNvSpPr>
          <p:nvPr/>
        </p:nvSpPr>
        <p:spPr bwMode="auto">
          <a:xfrm>
            <a:off x="924640" y="234606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75" name="矩形 43"/>
          <p:cNvSpPr>
            <a:spLocks noChangeArrowheads="1"/>
          </p:cNvSpPr>
          <p:nvPr/>
        </p:nvSpPr>
        <p:spPr bwMode="auto">
          <a:xfrm>
            <a:off x="1260565" y="2267885"/>
            <a:ext cx="3575324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LinkUniqID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，每次链接不同则不同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76" name="椭圆 55"/>
          <p:cNvSpPr>
            <a:spLocks noChangeArrowheads="1"/>
          </p:cNvSpPr>
          <p:nvPr/>
        </p:nvSpPr>
        <p:spPr bwMode="auto">
          <a:xfrm>
            <a:off x="924640" y="3797154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77" name="矩形 43"/>
          <p:cNvSpPr>
            <a:spLocks noChangeArrowheads="1"/>
          </p:cNvSpPr>
          <p:nvPr/>
        </p:nvSpPr>
        <p:spPr bwMode="auto">
          <a:xfrm>
            <a:off x="1260565" y="3718971"/>
            <a:ext cx="1549128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Lock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，粒度小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78" name="椭圆 55"/>
          <p:cNvSpPr>
            <a:spLocks noChangeArrowheads="1"/>
          </p:cNvSpPr>
          <p:nvPr/>
        </p:nvSpPr>
        <p:spPr bwMode="auto">
          <a:xfrm>
            <a:off x="924640" y="283825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79" name="矩形 43"/>
          <p:cNvSpPr>
            <a:spLocks noChangeArrowheads="1"/>
          </p:cNvSpPr>
          <p:nvPr/>
        </p:nvSpPr>
        <p:spPr bwMode="auto">
          <a:xfrm>
            <a:off x="1260565" y="2760075"/>
            <a:ext cx="3870276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LinkObject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，链接的对象，如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libevent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80" name="椭圆 55"/>
          <p:cNvSpPr>
            <a:spLocks noChangeArrowheads="1"/>
          </p:cNvSpPr>
          <p:nvPr/>
        </p:nvSpPr>
        <p:spPr bwMode="auto">
          <a:xfrm>
            <a:off x="934809" y="4284893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81" name="矩形 43"/>
          <p:cNvSpPr>
            <a:spLocks noChangeArrowheads="1"/>
          </p:cNvSpPr>
          <p:nvPr/>
        </p:nvSpPr>
        <p:spPr bwMode="auto">
          <a:xfrm>
            <a:off x="1270734" y="4206710"/>
            <a:ext cx="3889512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LinkID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为</a:t>
            </a:r>
          </a:p>
          <a:p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GIP+GPort+LinkIndexID+LinkUniqID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3077" name="图片 30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64" y="529528"/>
            <a:ext cx="3852739" cy="4233821"/>
          </a:xfrm>
          <a:prstGeom prst="rect">
            <a:avLst/>
          </a:prstGeom>
        </p:spPr>
      </p:pic>
      <p:sp>
        <p:nvSpPr>
          <p:cNvPr id="184" name="椭圆 55"/>
          <p:cNvSpPr>
            <a:spLocks noChangeArrowheads="1"/>
          </p:cNvSpPr>
          <p:nvPr/>
        </p:nvSpPr>
        <p:spPr bwMode="auto">
          <a:xfrm>
            <a:off x="924640" y="3317706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85" name="矩形 43"/>
          <p:cNvSpPr>
            <a:spLocks noChangeArrowheads="1"/>
          </p:cNvSpPr>
          <p:nvPr/>
        </p:nvSpPr>
        <p:spPr bwMode="auto">
          <a:xfrm>
            <a:off x="1260565" y="3239523"/>
            <a:ext cx="3459907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LinkSession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，用于存储临时变量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6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68" grpId="0" bldLvl="0" autoUpdateAnimBg="0"/>
      <p:bldP spid="169" grpId="0" animBg="1"/>
      <p:bldP spid="169" grpId="1" animBg="1"/>
      <p:bldP spid="170" grpId="0" animBg="1"/>
      <p:bldP spid="171" grpId="0" bldLvl="0" autoUpdateAnimBg="0"/>
      <p:bldP spid="172" grpId="0" animBg="1"/>
      <p:bldP spid="173" grpId="0" bldLvl="0" autoUpdateAnimBg="0"/>
      <p:bldP spid="174" grpId="0" animBg="1"/>
      <p:bldP spid="175" grpId="0" bldLvl="0" autoUpdateAnimBg="0"/>
      <p:bldP spid="176" grpId="0" animBg="1"/>
      <p:bldP spid="177" grpId="0" bldLvl="0" autoUpdateAnimBg="0"/>
      <p:bldP spid="178" grpId="0" animBg="1"/>
      <p:bldP spid="179" grpId="0" bldLvl="0" autoUpdateAnimBg="0"/>
      <p:bldP spid="180" grpId="0" animBg="1"/>
      <p:bldP spid="181" grpId="0" bldLvl="0" autoUpdateAnimBg="0"/>
      <p:bldP spid="184" grpId="0" animBg="1"/>
      <p:bldP spid="185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952030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Gateway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链接管理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68" name="矩形 43"/>
          <p:cNvSpPr>
            <a:spLocks noChangeArrowheads="1"/>
          </p:cNvSpPr>
          <p:nvPr/>
        </p:nvSpPr>
        <p:spPr bwMode="auto">
          <a:xfrm>
            <a:off x="879553" y="940070"/>
            <a:ext cx="2446810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如何保证数据写不错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9" name="Freeform 242"/>
          <p:cNvSpPr>
            <a:spLocks noEditPoints="1" noChangeArrowheads="1"/>
          </p:cNvSpPr>
          <p:nvPr/>
        </p:nvSpPr>
        <p:spPr bwMode="auto">
          <a:xfrm>
            <a:off x="530272" y="976486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74" y="1493359"/>
            <a:ext cx="5001768" cy="33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2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68" grpId="0" bldLvl="0" autoUpdateAnimBg="0"/>
      <p:bldP spid="169" grpId="0" animBg="1"/>
      <p:bldP spid="16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矩形 3072"/>
          <p:cNvSpPr/>
          <p:nvPr/>
        </p:nvSpPr>
        <p:spPr bwMode="auto">
          <a:xfrm>
            <a:off x="0" y="599355"/>
            <a:ext cx="9133367" cy="4544145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952030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Gateway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链接管理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2915816" y="671363"/>
            <a:ext cx="1080120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  <a:ea typeface="宋体" charset="-122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2915816" y="743371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宋体" charset="-122"/>
              </a:rPr>
              <a:t>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  <a:ea typeface="宋体" charset="-122"/>
            </a:endParaRPr>
          </a:p>
        </p:txBody>
      </p:sp>
      <p:sp>
        <p:nvSpPr>
          <p:cNvPr id="115" name="圆角矩形 114"/>
          <p:cNvSpPr/>
          <p:nvPr/>
        </p:nvSpPr>
        <p:spPr bwMode="auto">
          <a:xfrm>
            <a:off x="2915816" y="1247427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>
              <a:lnSpc>
                <a:spcPct val="87000"/>
              </a:lnSpc>
              <a:buClr>
                <a:srgbClr val="000000"/>
              </a:buClr>
              <a:buSzPct val="100000"/>
            </a:pPr>
            <a:r>
              <a:rPr lang="en-US" altLang="zh-CN" dirty="0" smtClean="0">
                <a:ea typeface="宋体" charset="-122"/>
              </a:rPr>
              <a:t>2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116" name="圆角矩形 115"/>
          <p:cNvSpPr/>
          <p:nvPr/>
        </p:nvSpPr>
        <p:spPr bwMode="auto">
          <a:xfrm>
            <a:off x="2915816" y="1751483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eaLnBrk="1" latinLnBrk="0" hangingPunct="1">
              <a:lnSpc>
                <a:spcPct val="87000"/>
              </a:lnSpc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smtClean="0">
                <a:ea typeface="宋体" charset="-122"/>
              </a:rPr>
              <a:t>3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117" name="圆角矩形 116"/>
          <p:cNvSpPr/>
          <p:nvPr/>
        </p:nvSpPr>
        <p:spPr bwMode="auto">
          <a:xfrm>
            <a:off x="2915816" y="2255539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>
              <a:lnSpc>
                <a:spcPct val="87000"/>
              </a:lnSpc>
              <a:buClr>
                <a:srgbClr val="000000"/>
              </a:buClr>
              <a:buSzPct val="100000"/>
            </a:pPr>
            <a:r>
              <a:rPr lang="en-US" altLang="zh-CN" dirty="0" smtClean="0">
                <a:ea typeface="宋体" charset="-122"/>
              </a:rPr>
              <a:t>4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118" name="圆角矩形 117"/>
          <p:cNvSpPr/>
          <p:nvPr/>
        </p:nvSpPr>
        <p:spPr bwMode="auto">
          <a:xfrm>
            <a:off x="2915816" y="2759595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eaLnBrk="1" latinLnBrk="0" hangingPunct="1">
              <a:lnSpc>
                <a:spcPct val="87000"/>
              </a:lnSpc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smtClean="0">
                <a:ea typeface="宋体" charset="-122"/>
              </a:rPr>
              <a:t>5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119" name="圆角矩形 118"/>
          <p:cNvSpPr/>
          <p:nvPr/>
        </p:nvSpPr>
        <p:spPr bwMode="auto">
          <a:xfrm>
            <a:off x="2915816" y="3263651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>
              <a:lnSpc>
                <a:spcPct val="87000"/>
              </a:lnSpc>
              <a:buClr>
                <a:srgbClr val="000000"/>
              </a:buClr>
              <a:buSzPct val="100000"/>
            </a:pPr>
            <a:r>
              <a:rPr lang="en-US" altLang="zh-CN" dirty="0" smtClean="0">
                <a:ea typeface="宋体" charset="-122"/>
              </a:rPr>
              <a:t>6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2915816" y="3767707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eaLnBrk="1" latinLnBrk="0" hangingPunct="1">
              <a:lnSpc>
                <a:spcPct val="87000"/>
              </a:lnSpc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smtClean="0">
                <a:ea typeface="宋体" charset="-122"/>
              </a:rPr>
              <a:t>7</a:t>
            </a:r>
            <a:endParaRPr lang="zh-CN" altLang="en-US" dirty="0" smtClean="0">
              <a:ea typeface="宋体" charset="-122"/>
            </a:endParaRPr>
          </a:p>
        </p:txBody>
      </p:sp>
      <p:grpSp>
        <p:nvGrpSpPr>
          <p:cNvPr id="121" name="组合 51"/>
          <p:cNvGrpSpPr/>
          <p:nvPr/>
        </p:nvGrpSpPr>
        <p:grpSpPr>
          <a:xfrm>
            <a:off x="1619672" y="599355"/>
            <a:ext cx="1224136" cy="576064"/>
            <a:chOff x="1547664" y="1484784"/>
            <a:chExt cx="1080120" cy="576064"/>
          </a:xfrm>
        </p:grpSpPr>
        <p:sp>
          <p:nvSpPr>
            <p:cNvPr id="122" name="右箭头 121"/>
            <p:cNvSpPr/>
            <p:nvPr/>
          </p:nvSpPr>
          <p:spPr bwMode="auto">
            <a:xfrm>
              <a:off x="1547664" y="1484784"/>
              <a:ext cx="1080120" cy="576064"/>
            </a:xfrm>
            <a:prstGeom prst="rightArrow">
              <a:avLst>
                <a:gd name="adj1" fmla="val 50000"/>
                <a:gd name="adj2" fmla="val 5196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3" name="TextBox 16"/>
            <p:cNvSpPr txBox="1"/>
            <p:nvPr/>
          </p:nvSpPr>
          <p:spPr>
            <a:xfrm>
              <a:off x="1619672" y="1556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cursor</a:t>
              </a:r>
              <a:endParaRPr lang="zh-CN" altLang="en-US" dirty="0"/>
            </a:p>
          </p:txBody>
        </p:sp>
      </p:grpSp>
      <p:sp>
        <p:nvSpPr>
          <p:cNvPr id="124" name="矩形 123"/>
          <p:cNvSpPr/>
          <p:nvPr/>
        </p:nvSpPr>
        <p:spPr bwMode="auto">
          <a:xfrm>
            <a:off x="5292080" y="658663"/>
            <a:ext cx="1080120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  <a:ea typeface="宋体" charset="-122"/>
            </a:endParaRPr>
          </a:p>
        </p:txBody>
      </p:sp>
      <p:sp>
        <p:nvSpPr>
          <p:cNvPr id="125" name="圆角矩形 124"/>
          <p:cNvSpPr/>
          <p:nvPr/>
        </p:nvSpPr>
        <p:spPr bwMode="auto">
          <a:xfrm>
            <a:off x="5292080" y="730671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宋体" charset="-122"/>
              </a:rPr>
              <a:t>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  <a:ea typeface="宋体" charset="-122"/>
            </a:endParaRPr>
          </a:p>
        </p:txBody>
      </p:sp>
      <p:sp>
        <p:nvSpPr>
          <p:cNvPr id="126" name="圆角矩形 125"/>
          <p:cNvSpPr/>
          <p:nvPr/>
        </p:nvSpPr>
        <p:spPr bwMode="auto">
          <a:xfrm>
            <a:off x="5292080" y="1247427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>
              <a:lnSpc>
                <a:spcPct val="87000"/>
              </a:lnSpc>
              <a:buClr>
                <a:srgbClr val="000000"/>
              </a:buClr>
              <a:buSzPct val="100000"/>
            </a:pPr>
            <a:r>
              <a:rPr lang="en-US" altLang="zh-CN" dirty="0" smtClean="0">
                <a:ea typeface="宋体" charset="-122"/>
              </a:rPr>
              <a:t>2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127" name="圆角矩形 126"/>
          <p:cNvSpPr/>
          <p:nvPr/>
        </p:nvSpPr>
        <p:spPr bwMode="auto">
          <a:xfrm>
            <a:off x="5292080" y="1751483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eaLnBrk="1" latinLnBrk="0" hangingPunct="1">
              <a:lnSpc>
                <a:spcPct val="87000"/>
              </a:lnSpc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smtClean="0">
                <a:ea typeface="宋体" charset="-122"/>
              </a:rPr>
              <a:t>3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128" name="圆角矩形 127"/>
          <p:cNvSpPr/>
          <p:nvPr/>
        </p:nvSpPr>
        <p:spPr bwMode="auto">
          <a:xfrm>
            <a:off x="5292080" y="2255539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>
              <a:lnSpc>
                <a:spcPct val="87000"/>
              </a:lnSpc>
              <a:buClr>
                <a:srgbClr val="000000"/>
              </a:buClr>
              <a:buSzPct val="100000"/>
            </a:pPr>
            <a:r>
              <a:rPr lang="en-US" altLang="zh-CN" dirty="0" smtClean="0">
                <a:ea typeface="宋体" charset="-122"/>
              </a:rPr>
              <a:t>4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129" name="圆角矩形 128"/>
          <p:cNvSpPr/>
          <p:nvPr/>
        </p:nvSpPr>
        <p:spPr bwMode="auto">
          <a:xfrm>
            <a:off x="5292080" y="2759595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eaLnBrk="1" latinLnBrk="0" hangingPunct="1">
              <a:lnSpc>
                <a:spcPct val="87000"/>
              </a:lnSpc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smtClean="0">
                <a:ea typeface="宋体" charset="-122"/>
              </a:rPr>
              <a:t>5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5292080" y="3263651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>
              <a:lnSpc>
                <a:spcPct val="87000"/>
              </a:lnSpc>
              <a:buClr>
                <a:srgbClr val="000000"/>
              </a:buClr>
              <a:buSzPct val="100000"/>
            </a:pPr>
            <a:r>
              <a:rPr lang="en-US" altLang="zh-CN" dirty="0" smtClean="0">
                <a:ea typeface="宋体" charset="-122"/>
              </a:rPr>
              <a:t>6</a:t>
            </a:r>
          </a:p>
          <a:p>
            <a:pPr algn="ctr" defTabSz="449263">
              <a:lnSpc>
                <a:spcPct val="87000"/>
              </a:lnSpc>
              <a:buClr>
                <a:srgbClr val="000000"/>
              </a:buClr>
              <a:buSzPct val="100000"/>
            </a:pPr>
            <a:endParaRPr lang="zh-CN" altLang="en-US" dirty="0" smtClean="0">
              <a:ea typeface="宋体" charset="-122"/>
            </a:endParaRPr>
          </a:p>
        </p:txBody>
      </p:sp>
      <p:cxnSp>
        <p:nvCxnSpPr>
          <p:cNvPr id="131" name="直接箭头连接符 24"/>
          <p:cNvCxnSpPr>
            <a:stCxn id="119" idx="3"/>
            <a:endCxn id="130" idx="1"/>
          </p:cNvCxnSpPr>
          <p:nvPr/>
        </p:nvCxnSpPr>
        <p:spPr bwMode="auto">
          <a:xfrm flipV="1">
            <a:off x="3995936" y="874687"/>
            <a:ext cx="1296144" cy="127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32" name="组合 40"/>
          <p:cNvGrpSpPr/>
          <p:nvPr/>
        </p:nvGrpSpPr>
        <p:grpSpPr>
          <a:xfrm>
            <a:off x="3419872" y="4415779"/>
            <a:ext cx="72008" cy="360040"/>
            <a:chOff x="4355976" y="5301208"/>
            <a:chExt cx="72008" cy="360040"/>
          </a:xfrm>
        </p:grpSpPr>
        <p:sp>
          <p:nvSpPr>
            <p:cNvPr id="133" name="椭圆 132"/>
            <p:cNvSpPr/>
            <p:nvPr/>
          </p:nvSpPr>
          <p:spPr bwMode="auto">
            <a:xfrm>
              <a:off x="4355976" y="5301208"/>
              <a:ext cx="72008" cy="7200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4" name="椭圆 133"/>
            <p:cNvSpPr/>
            <p:nvPr/>
          </p:nvSpPr>
          <p:spPr bwMode="auto">
            <a:xfrm>
              <a:off x="4355976" y="5453608"/>
              <a:ext cx="72008" cy="7200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5" name="椭圆 134"/>
            <p:cNvSpPr/>
            <p:nvPr/>
          </p:nvSpPr>
          <p:spPr bwMode="auto">
            <a:xfrm>
              <a:off x="4355976" y="5589240"/>
              <a:ext cx="72008" cy="7200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36" name="组合 41"/>
          <p:cNvGrpSpPr/>
          <p:nvPr/>
        </p:nvGrpSpPr>
        <p:grpSpPr>
          <a:xfrm>
            <a:off x="5796136" y="4487787"/>
            <a:ext cx="72008" cy="360040"/>
            <a:chOff x="4355976" y="5301208"/>
            <a:chExt cx="72008" cy="360040"/>
          </a:xfrm>
        </p:grpSpPr>
        <p:sp>
          <p:nvSpPr>
            <p:cNvPr id="137" name="椭圆 136"/>
            <p:cNvSpPr/>
            <p:nvPr/>
          </p:nvSpPr>
          <p:spPr bwMode="auto">
            <a:xfrm>
              <a:off x="4355976" y="5301208"/>
              <a:ext cx="72008" cy="7200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8" name="椭圆 137"/>
            <p:cNvSpPr/>
            <p:nvPr/>
          </p:nvSpPr>
          <p:spPr bwMode="auto">
            <a:xfrm>
              <a:off x="4355976" y="5453608"/>
              <a:ext cx="72008" cy="7200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9" name="椭圆 138"/>
            <p:cNvSpPr/>
            <p:nvPr/>
          </p:nvSpPr>
          <p:spPr bwMode="auto">
            <a:xfrm>
              <a:off x="4355976" y="5589240"/>
              <a:ext cx="72008" cy="7200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  <p:pic>
        <p:nvPicPr>
          <p:cNvPr id="140" name="Picture 13" descr="D:\docs\map-mo-server\1391088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0312" y="671363"/>
            <a:ext cx="210149" cy="407690"/>
          </a:xfrm>
          <a:prstGeom prst="rect">
            <a:avLst/>
          </a:prstGeom>
          <a:noFill/>
        </p:spPr>
      </p:pic>
      <p:cxnSp>
        <p:nvCxnSpPr>
          <p:cNvPr id="141" name="直接箭头连接符 34"/>
          <p:cNvCxnSpPr>
            <a:stCxn id="130" idx="3"/>
            <a:endCxn id="145" idx="1"/>
          </p:cNvCxnSpPr>
          <p:nvPr/>
        </p:nvCxnSpPr>
        <p:spPr bwMode="auto">
          <a:xfrm>
            <a:off x="6372200" y="874687"/>
            <a:ext cx="1008112" cy="52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42" name="Picture 16" descr="C:\Users\weihuitian\Pictures\图片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2759595"/>
            <a:ext cx="419100" cy="495300"/>
          </a:xfrm>
          <a:prstGeom prst="rect">
            <a:avLst/>
          </a:prstGeom>
          <a:noFill/>
        </p:spPr>
      </p:pic>
      <p:pic>
        <p:nvPicPr>
          <p:cNvPr id="143" name="Picture 17" descr="C:\Users\weihuitian\Pictures\图片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2759595"/>
            <a:ext cx="401637" cy="492125"/>
          </a:xfrm>
          <a:prstGeom prst="rect">
            <a:avLst/>
          </a:prstGeom>
          <a:noFill/>
        </p:spPr>
      </p:pic>
      <p:pic>
        <p:nvPicPr>
          <p:cNvPr id="144" name="Picture 13" descr="D:\docs\map-mo-server\1391088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0312" y="1199777"/>
            <a:ext cx="210149" cy="407690"/>
          </a:xfrm>
          <a:prstGeom prst="rect">
            <a:avLst/>
          </a:prstGeom>
          <a:noFill/>
        </p:spPr>
      </p:pic>
      <p:cxnSp>
        <p:nvCxnSpPr>
          <p:cNvPr id="145" name="直接箭头连接符 38"/>
          <p:cNvCxnSpPr/>
          <p:nvPr/>
        </p:nvCxnSpPr>
        <p:spPr bwMode="auto">
          <a:xfrm flipV="1">
            <a:off x="3995936" y="1391443"/>
            <a:ext cx="1296144" cy="127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6" name="直接箭头连接符 39"/>
          <p:cNvCxnSpPr/>
          <p:nvPr/>
        </p:nvCxnSpPr>
        <p:spPr bwMode="auto">
          <a:xfrm>
            <a:off x="6372200" y="1390922"/>
            <a:ext cx="1008112" cy="52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47" name="乘号 40"/>
          <p:cNvSpPr/>
          <p:nvPr/>
        </p:nvSpPr>
        <p:spPr bwMode="auto">
          <a:xfrm>
            <a:off x="6660232" y="671363"/>
            <a:ext cx="432048" cy="36004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宋体" charset="-122"/>
            </a:endParaRPr>
          </a:p>
        </p:txBody>
      </p:sp>
      <p:pic>
        <p:nvPicPr>
          <p:cNvPr id="148" name="Picture 13" descr="D:\docs\map-mo-server\1391088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6187" y="1703833"/>
            <a:ext cx="210149" cy="407690"/>
          </a:xfrm>
          <a:prstGeom prst="rect">
            <a:avLst/>
          </a:prstGeom>
          <a:noFill/>
        </p:spPr>
      </p:pic>
      <p:cxnSp>
        <p:nvCxnSpPr>
          <p:cNvPr id="149" name="直接箭头连接符 42"/>
          <p:cNvCxnSpPr/>
          <p:nvPr/>
        </p:nvCxnSpPr>
        <p:spPr bwMode="auto">
          <a:xfrm flipV="1">
            <a:off x="3995936" y="1895499"/>
            <a:ext cx="1296144" cy="127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0" name="Picture 13" descr="D:\docs\map-mo-server\1391088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0312" y="671363"/>
            <a:ext cx="210149" cy="407690"/>
          </a:xfrm>
          <a:prstGeom prst="rect">
            <a:avLst/>
          </a:prstGeom>
          <a:noFill/>
        </p:spPr>
      </p:pic>
      <p:pic>
        <p:nvPicPr>
          <p:cNvPr id="151" name="Picture 13" descr="D:\docs\map-mo-server\1391088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0312" y="2183531"/>
            <a:ext cx="210149" cy="407690"/>
          </a:xfrm>
          <a:prstGeom prst="rect">
            <a:avLst/>
          </a:prstGeom>
          <a:noFill/>
        </p:spPr>
      </p:pic>
      <p:pic>
        <p:nvPicPr>
          <p:cNvPr id="152" name="Picture 13" descr="D:\docs\map-mo-server\1391088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0312" y="2683395"/>
            <a:ext cx="210149" cy="407690"/>
          </a:xfrm>
          <a:prstGeom prst="rect">
            <a:avLst/>
          </a:prstGeom>
          <a:noFill/>
        </p:spPr>
      </p:pic>
      <p:cxnSp>
        <p:nvCxnSpPr>
          <p:cNvPr id="153" name="直接箭头连接符 46"/>
          <p:cNvCxnSpPr/>
          <p:nvPr/>
        </p:nvCxnSpPr>
        <p:spPr bwMode="auto">
          <a:xfrm>
            <a:off x="6372200" y="1894978"/>
            <a:ext cx="1008112" cy="52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4" name="直接箭头连接符 47"/>
          <p:cNvCxnSpPr>
            <a:stCxn id="133" idx="3"/>
            <a:endCxn id="156" idx="1"/>
          </p:cNvCxnSpPr>
          <p:nvPr/>
        </p:nvCxnSpPr>
        <p:spPr bwMode="auto">
          <a:xfrm flipV="1">
            <a:off x="6372200" y="2387376"/>
            <a:ext cx="1008112" cy="1217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5" name="直接箭头连接符 48"/>
          <p:cNvCxnSpPr>
            <a:stCxn id="130" idx="3"/>
            <a:endCxn id="155" idx="1"/>
          </p:cNvCxnSpPr>
          <p:nvPr/>
        </p:nvCxnSpPr>
        <p:spPr bwMode="auto">
          <a:xfrm>
            <a:off x="6372200" y="874687"/>
            <a:ext cx="1008112" cy="52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6" name="直接箭头连接符 49"/>
          <p:cNvCxnSpPr>
            <a:stCxn id="134" idx="3"/>
            <a:endCxn id="157" idx="1"/>
          </p:cNvCxnSpPr>
          <p:nvPr/>
        </p:nvCxnSpPr>
        <p:spPr bwMode="auto">
          <a:xfrm flipV="1">
            <a:off x="6372200" y="2887240"/>
            <a:ext cx="1008112" cy="1637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7" name="直接箭头连接符 50"/>
          <p:cNvCxnSpPr>
            <a:stCxn id="122" idx="3"/>
            <a:endCxn id="133" idx="1"/>
          </p:cNvCxnSpPr>
          <p:nvPr/>
        </p:nvCxnSpPr>
        <p:spPr bwMode="auto">
          <a:xfrm>
            <a:off x="3995936" y="2399555"/>
            <a:ext cx="129614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8" name="直接箭头连接符 51"/>
          <p:cNvCxnSpPr>
            <a:stCxn id="123" idx="3"/>
            <a:endCxn id="134" idx="1"/>
          </p:cNvCxnSpPr>
          <p:nvPr/>
        </p:nvCxnSpPr>
        <p:spPr bwMode="auto">
          <a:xfrm>
            <a:off x="3995936" y="2903611"/>
            <a:ext cx="129614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9" name="直接箭头连接符 52"/>
          <p:cNvCxnSpPr>
            <a:endCxn id="135" idx="1"/>
          </p:cNvCxnSpPr>
          <p:nvPr/>
        </p:nvCxnSpPr>
        <p:spPr bwMode="auto">
          <a:xfrm flipV="1">
            <a:off x="3995936" y="3407667"/>
            <a:ext cx="1296144" cy="2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0" name="直接箭头连接符 53"/>
          <p:cNvCxnSpPr/>
          <p:nvPr/>
        </p:nvCxnSpPr>
        <p:spPr bwMode="auto">
          <a:xfrm>
            <a:off x="3995936" y="3911723"/>
            <a:ext cx="129614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1" name="圆角矩形 160"/>
          <p:cNvSpPr/>
          <p:nvPr/>
        </p:nvSpPr>
        <p:spPr bwMode="auto">
          <a:xfrm>
            <a:off x="5292080" y="3767707"/>
            <a:ext cx="1080120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eaLnBrk="1" latinLnBrk="0" hangingPunct="1">
              <a:lnSpc>
                <a:spcPct val="87000"/>
              </a:lnSpc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smtClean="0">
                <a:ea typeface="宋体" charset="-122"/>
              </a:rPr>
              <a:t>7</a:t>
            </a:r>
            <a:endParaRPr lang="zh-CN" altLang="en-US" dirty="0" smtClean="0">
              <a:ea typeface="宋体" charset="-122"/>
            </a:endParaRPr>
          </a:p>
        </p:txBody>
      </p:sp>
      <p:cxnSp>
        <p:nvCxnSpPr>
          <p:cNvPr id="162" name="直接箭头连接符 55"/>
          <p:cNvCxnSpPr/>
          <p:nvPr/>
        </p:nvCxnSpPr>
        <p:spPr bwMode="auto">
          <a:xfrm flipV="1">
            <a:off x="3995936" y="887387"/>
            <a:ext cx="1296144" cy="102081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0.01543 L -0.00382 0.08858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0.10988 L -0.00382 0.18364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5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0.20216 L -0.0059 0.27562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5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0.28148 L -0.0059 0.20803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00"/>
                            </p:stCondLst>
                            <p:childTnLst>
                              <p:par>
                                <p:cTn id="2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8 0.2213 L -0.00538 0.29475 " pathEditMode="relative" rAng="0" ptsTypes="AA">
                                      <p:cBhvr>
                                        <p:cTn id="20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000"/>
                            </p:stCondLst>
                            <p:childTnLst>
                              <p:par>
                                <p:cTn id="23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31173 L -0.00486 0.38519 " pathEditMode="relative" rAng="0" ptsTypes="AA">
                                      <p:cBhvr>
                                        <p:cTn id="24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40525 L -0.00312 0.4787 " pathEditMode="relative" rAng="0" ptsTypes="AA">
                                      <p:cBhvr>
                                        <p:cTn id="28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3" presetID="5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500"/>
                            </p:stCondLst>
                            <p:childTnLst>
                              <p:par>
                                <p:cTn id="28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0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25" grpId="0" animBg="1"/>
      <p:bldP spid="125" grpId="1" animBg="1"/>
      <p:bldP spid="125" grpId="2" animBg="1"/>
      <p:bldP spid="126" grpId="0" animBg="1"/>
      <p:bldP spid="127" grpId="0" animBg="1"/>
      <p:bldP spid="129" grpId="0" animBg="1"/>
      <p:bldP spid="147" grpId="0" animBg="1"/>
      <p:bldP spid="14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5082146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Gateway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链接管理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(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死链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)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68" name="矩形 43"/>
          <p:cNvSpPr>
            <a:spLocks noChangeArrowheads="1"/>
          </p:cNvSpPr>
          <p:nvPr/>
        </p:nvSpPr>
        <p:spPr bwMode="auto">
          <a:xfrm>
            <a:off x="879553" y="940070"/>
            <a:ext cx="3216251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什么是死链？如何产生的？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9" name="Freeform 242"/>
          <p:cNvSpPr>
            <a:spLocks noEditPoints="1" noChangeArrowheads="1"/>
          </p:cNvSpPr>
          <p:nvPr/>
        </p:nvSpPr>
        <p:spPr bwMode="auto">
          <a:xfrm>
            <a:off x="530272" y="976486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0" name="椭圆 55"/>
          <p:cNvSpPr>
            <a:spLocks noChangeArrowheads="1"/>
          </p:cNvSpPr>
          <p:nvPr/>
        </p:nvSpPr>
        <p:spPr bwMode="auto">
          <a:xfrm>
            <a:off x="934809" y="1525693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1" name="矩形 43"/>
          <p:cNvSpPr>
            <a:spLocks noChangeArrowheads="1"/>
          </p:cNvSpPr>
          <p:nvPr/>
        </p:nvSpPr>
        <p:spPr bwMode="auto">
          <a:xfrm>
            <a:off x="1270734" y="1447510"/>
            <a:ext cx="4652542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死链就是与服务端相连但实际不存在的链接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2" name="椭圆 55"/>
          <p:cNvSpPr>
            <a:spLocks noChangeArrowheads="1"/>
          </p:cNvSpPr>
          <p:nvPr/>
        </p:nvSpPr>
        <p:spPr bwMode="auto">
          <a:xfrm>
            <a:off x="927719" y="2071504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3" name="矩形 43"/>
          <p:cNvSpPr>
            <a:spLocks noChangeArrowheads="1"/>
          </p:cNvSpPr>
          <p:nvPr/>
        </p:nvSpPr>
        <p:spPr bwMode="auto">
          <a:xfrm>
            <a:off x="1263644" y="1993321"/>
            <a:ext cx="5069322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没有做关闭握手。如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3G-&gt;WIFI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，突然弱网、无网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" name="矩形 43"/>
          <p:cNvSpPr>
            <a:spLocks noChangeArrowheads="1"/>
          </p:cNvSpPr>
          <p:nvPr/>
        </p:nvSpPr>
        <p:spPr bwMode="auto">
          <a:xfrm>
            <a:off x="883094" y="2666095"/>
            <a:ext cx="1933849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如何清理死链？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7" name="Freeform 242"/>
          <p:cNvSpPr>
            <a:spLocks noEditPoints="1" noChangeArrowheads="1"/>
          </p:cNvSpPr>
          <p:nvPr/>
        </p:nvSpPr>
        <p:spPr bwMode="auto">
          <a:xfrm>
            <a:off x="533813" y="2702511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8" name="椭圆 55"/>
          <p:cNvSpPr>
            <a:spLocks noChangeArrowheads="1"/>
          </p:cNvSpPr>
          <p:nvPr/>
        </p:nvSpPr>
        <p:spPr bwMode="auto">
          <a:xfrm>
            <a:off x="927718" y="3315515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9" name="矩形 43"/>
          <p:cNvSpPr>
            <a:spLocks noChangeArrowheads="1"/>
          </p:cNvSpPr>
          <p:nvPr/>
        </p:nvSpPr>
        <p:spPr bwMode="auto">
          <a:xfrm>
            <a:off x="1263643" y="3237332"/>
            <a:ext cx="5575871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客户端需要保证在一段时间内（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分钟）至少一次请求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0" name="椭圆 55"/>
          <p:cNvSpPr>
            <a:spLocks noChangeArrowheads="1"/>
          </p:cNvSpPr>
          <p:nvPr/>
        </p:nvSpPr>
        <p:spPr bwMode="auto">
          <a:xfrm>
            <a:off x="927718" y="3942843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1" name="矩形 43"/>
          <p:cNvSpPr>
            <a:spLocks noChangeArrowheads="1"/>
          </p:cNvSpPr>
          <p:nvPr/>
        </p:nvSpPr>
        <p:spPr bwMode="auto">
          <a:xfrm>
            <a:off x="1263643" y="3864660"/>
            <a:ext cx="7076282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服务端通过设置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ReadTimeout</a:t>
            </a:r>
            <a:r>
              <a:rPr lang="zh-CN" altLang="en-US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（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3.5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分钟</a:t>
            </a:r>
            <a:r>
              <a:rPr lang="zh-CN" altLang="en-US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）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来清理死链</a:t>
            </a:r>
            <a:r>
              <a:rPr lang="zh-CN" altLang="en-US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（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性能如何？）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8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68" grpId="0" bldLvl="0" autoUpdateAnimBg="0"/>
      <p:bldP spid="169" grpId="0" animBg="1"/>
      <p:bldP spid="169" grpId="1" animBg="1"/>
      <p:bldP spid="10" grpId="0" animBg="1"/>
      <p:bldP spid="11" grpId="0" bldLvl="0" autoUpdateAnimBg="0"/>
      <p:bldP spid="12" grpId="0" animBg="1"/>
      <p:bldP spid="13" grpId="0" bldLvl="0" autoUpdateAnimBg="0"/>
      <p:bldP spid="16" grpId="0" bldLvl="0" autoUpdateAnimBg="0"/>
      <p:bldP spid="17" grpId="0" animBg="1"/>
      <p:bldP spid="17" grpId="1" animBg="1"/>
      <p:bldP spid="18" grpId="0" animBg="1"/>
      <p:bldP spid="19" grpId="0" bldLvl="0" autoUpdateAnimBg="0"/>
      <p:bldP spid="20" grpId="0" animBg="1"/>
      <p:bldP spid="21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4484227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Gateway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--Session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机制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68" name="矩形 43"/>
          <p:cNvSpPr>
            <a:spLocks noChangeArrowheads="1"/>
          </p:cNvSpPr>
          <p:nvPr/>
        </p:nvSpPr>
        <p:spPr bwMode="auto">
          <a:xfrm>
            <a:off x="879553" y="1726874"/>
            <a:ext cx="2334599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什么是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Session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机制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9" name="Freeform 242"/>
          <p:cNvSpPr>
            <a:spLocks noEditPoints="1" noChangeArrowheads="1"/>
          </p:cNvSpPr>
          <p:nvPr/>
        </p:nvSpPr>
        <p:spPr bwMode="auto">
          <a:xfrm>
            <a:off x="530272" y="1763290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04" y="898796"/>
            <a:ext cx="6108192" cy="736092"/>
          </a:xfrm>
          <a:prstGeom prst="rect">
            <a:avLst/>
          </a:prstGeom>
        </p:spPr>
      </p:pic>
      <p:sp>
        <p:nvSpPr>
          <p:cNvPr id="11" name="椭圆 55"/>
          <p:cNvSpPr>
            <a:spLocks noChangeArrowheads="1"/>
          </p:cNvSpPr>
          <p:nvPr/>
        </p:nvSpPr>
        <p:spPr bwMode="auto">
          <a:xfrm>
            <a:off x="934809" y="220617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2" name="矩形 43"/>
          <p:cNvSpPr>
            <a:spLocks noChangeArrowheads="1"/>
          </p:cNvSpPr>
          <p:nvPr/>
        </p:nvSpPr>
        <p:spPr bwMode="auto">
          <a:xfrm>
            <a:off x="1270734" y="2127995"/>
            <a:ext cx="6306841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Session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是一个临时变量的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HashMap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Gateway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会对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Manager</a:t>
            </a:r>
            <a:endParaRPr lang="zh-CN" altLang="en-US" dirty="0" smtClean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开放操作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Session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的权限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3" name="椭圆 55"/>
          <p:cNvSpPr>
            <a:spLocks noChangeArrowheads="1"/>
          </p:cNvSpPr>
          <p:nvPr/>
        </p:nvSpPr>
        <p:spPr bwMode="auto">
          <a:xfrm>
            <a:off x="938352" y="2847681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1274277" y="2769498"/>
            <a:ext cx="447300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Session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存储的数据：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LinkID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CID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CIP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等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5" name="矩形 43"/>
          <p:cNvSpPr>
            <a:spLocks noChangeArrowheads="1"/>
          </p:cNvSpPr>
          <p:nvPr/>
        </p:nvSpPr>
        <p:spPr bwMode="auto">
          <a:xfrm>
            <a:off x="872462" y="3282772"/>
            <a:ext cx="2078119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Session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机制好处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" name="Freeform 242"/>
          <p:cNvSpPr>
            <a:spLocks noEditPoints="1" noChangeArrowheads="1"/>
          </p:cNvSpPr>
          <p:nvPr/>
        </p:nvSpPr>
        <p:spPr bwMode="auto">
          <a:xfrm>
            <a:off x="523181" y="3319188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7" name="椭圆 55"/>
          <p:cNvSpPr>
            <a:spLocks noChangeArrowheads="1"/>
          </p:cNvSpPr>
          <p:nvPr/>
        </p:nvSpPr>
        <p:spPr bwMode="auto">
          <a:xfrm>
            <a:off x="927718" y="3762076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8" name="矩形 43"/>
          <p:cNvSpPr>
            <a:spLocks noChangeArrowheads="1"/>
          </p:cNvSpPr>
          <p:nvPr/>
        </p:nvSpPr>
        <p:spPr bwMode="auto">
          <a:xfrm>
            <a:off x="1263643" y="3683893"/>
            <a:ext cx="6691561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让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的状态集成，减少不稳定因素（如增加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Redis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第三方存储）</a:t>
            </a:r>
          </a:p>
        </p:txBody>
      </p:sp>
      <p:sp>
        <p:nvSpPr>
          <p:cNvPr id="19" name="椭圆 55"/>
          <p:cNvSpPr>
            <a:spLocks noChangeArrowheads="1"/>
          </p:cNvSpPr>
          <p:nvPr/>
        </p:nvSpPr>
        <p:spPr bwMode="auto">
          <a:xfrm>
            <a:off x="931261" y="416965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0" name="矩形 43"/>
          <p:cNvSpPr>
            <a:spLocks noChangeArrowheads="1"/>
          </p:cNvSpPr>
          <p:nvPr/>
        </p:nvSpPr>
        <p:spPr bwMode="auto">
          <a:xfrm>
            <a:off x="1267186" y="4091475"/>
            <a:ext cx="4644527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灵活可扩展，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Manager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可以自定义存储数据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1" name="椭圆 55"/>
          <p:cNvSpPr>
            <a:spLocks noChangeArrowheads="1"/>
          </p:cNvSpPr>
          <p:nvPr/>
        </p:nvSpPr>
        <p:spPr bwMode="auto">
          <a:xfrm>
            <a:off x="934802" y="4630397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2" name="矩形 43"/>
          <p:cNvSpPr>
            <a:spLocks noChangeArrowheads="1"/>
          </p:cNvSpPr>
          <p:nvPr/>
        </p:nvSpPr>
        <p:spPr bwMode="auto">
          <a:xfrm>
            <a:off x="1270727" y="4552214"/>
            <a:ext cx="2921298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性能高，无需多一次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IO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操作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68" grpId="0" bldLvl="0" autoUpdateAnimBg="0"/>
      <p:bldP spid="169" grpId="0" animBg="1"/>
      <p:bldP spid="169" grpId="1" animBg="1"/>
      <p:bldP spid="11" grpId="0" animBg="1"/>
      <p:bldP spid="12" grpId="0" bldLvl="0" autoUpdateAnimBg="0"/>
      <p:bldP spid="13" grpId="0" animBg="1"/>
      <p:bldP spid="14" grpId="0" bldLvl="0" autoUpdateAnimBg="0"/>
      <p:bldP spid="15" grpId="0" bldLvl="0" autoUpdateAnimBg="0"/>
      <p:bldP spid="16" grpId="0" animBg="1"/>
      <p:bldP spid="16" grpId="1" animBg="1"/>
      <p:bldP spid="17" grpId="0" animBg="1"/>
      <p:bldP spid="18" grpId="0" bldLvl="0" autoUpdateAnimBg="0"/>
      <p:bldP spid="19" grpId="0" animBg="1"/>
      <p:bldP spid="20" grpId="0" bldLvl="0" autoUpdateAnimBg="0"/>
      <p:bldP spid="21" grpId="0" animBg="1"/>
      <p:bldP spid="22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7" y="227171"/>
            <a:ext cx="677094" cy="392409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100" dirty="0">
                <a:solidFill>
                  <a:schemeClr val="bg1"/>
                </a:solidFill>
                <a:sym typeface="Arial" pitchFamily="34" charset="0"/>
              </a:rPr>
              <a:t>目录</a:t>
            </a:r>
          </a:p>
        </p:txBody>
      </p:sp>
      <p:sp>
        <p:nvSpPr>
          <p:cNvPr id="9" name="矩形 43"/>
          <p:cNvSpPr>
            <a:spLocks noChangeArrowheads="1"/>
          </p:cNvSpPr>
          <p:nvPr/>
        </p:nvSpPr>
        <p:spPr bwMode="auto">
          <a:xfrm>
            <a:off x="1654585" y="957512"/>
            <a:ext cx="3003052" cy="43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什么是实时通讯服务</a:t>
            </a:r>
            <a:endParaRPr lang="en-US" sz="24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1" name="椭圆 55"/>
          <p:cNvSpPr>
            <a:spLocks noChangeArrowheads="1"/>
          </p:cNvSpPr>
          <p:nvPr/>
        </p:nvSpPr>
        <p:spPr bwMode="auto">
          <a:xfrm>
            <a:off x="1120446" y="976775"/>
            <a:ext cx="401240" cy="400050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dirty="0">
                <a:sym typeface="Arial" pitchFamily="34" charset="0"/>
              </a:rPr>
              <a:t>1</a:t>
            </a:r>
            <a:endParaRPr lang="zh-CN" altLang="zh-CN" dirty="0">
              <a:sym typeface="Arial" pitchFamily="34" charset="0"/>
            </a:endParaRPr>
          </a:p>
        </p:txBody>
      </p:sp>
      <p:sp>
        <p:nvSpPr>
          <p:cNvPr id="19" name="椭圆 55"/>
          <p:cNvSpPr>
            <a:spLocks noChangeArrowheads="1"/>
          </p:cNvSpPr>
          <p:nvPr/>
        </p:nvSpPr>
        <p:spPr bwMode="auto">
          <a:xfrm>
            <a:off x="1120446" y="1562460"/>
            <a:ext cx="401240" cy="400050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dirty="0">
                <a:sym typeface="Arial" pitchFamily="34" charset="0"/>
              </a:rPr>
              <a:t>2</a:t>
            </a:r>
            <a:endParaRPr lang="zh-CN" altLang="zh-CN" dirty="0">
              <a:sym typeface="Arial" pitchFamily="34" charset="0"/>
            </a:endParaRPr>
          </a:p>
        </p:txBody>
      </p:sp>
      <p:sp>
        <p:nvSpPr>
          <p:cNvPr id="20" name="矩形 43"/>
          <p:cNvSpPr>
            <a:spLocks noChangeArrowheads="1"/>
          </p:cNvSpPr>
          <p:nvPr/>
        </p:nvSpPr>
        <p:spPr bwMode="auto">
          <a:xfrm>
            <a:off x="1654585" y="1543197"/>
            <a:ext cx="3216251" cy="43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应用场景、更优的架构</a:t>
            </a:r>
            <a:endParaRPr lang="en-US" sz="24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1" name="椭圆 55"/>
          <p:cNvSpPr>
            <a:spLocks noChangeArrowheads="1"/>
          </p:cNvSpPr>
          <p:nvPr/>
        </p:nvSpPr>
        <p:spPr bwMode="auto">
          <a:xfrm>
            <a:off x="1120446" y="2803213"/>
            <a:ext cx="401240" cy="400050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dirty="0">
                <a:sym typeface="Arial" pitchFamily="34" charset="0"/>
              </a:rPr>
              <a:t>4</a:t>
            </a:r>
            <a:endParaRPr lang="zh-CN" altLang="zh-CN" dirty="0">
              <a:sym typeface="Arial" pitchFamily="34" charset="0"/>
            </a:endParaRPr>
          </a:p>
        </p:txBody>
      </p:sp>
      <p:sp>
        <p:nvSpPr>
          <p:cNvPr id="22" name="矩形 43"/>
          <p:cNvSpPr>
            <a:spLocks noChangeArrowheads="1"/>
          </p:cNvSpPr>
          <p:nvPr/>
        </p:nvSpPr>
        <p:spPr bwMode="auto">
          <a:xfrm>
            <a:off x="1654585" y="2783951"/>
            <a:ext cx="5452441" cy="43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Gateway</a:t>
            </a:r>
            <a:r>
              <a:rPr lang="zh-CN" altLang="en-US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部分：链接管理、</a:t>
            </a:r>
            <a:r>
              <a:rPr lang="en-US" altLang="zh-CN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session</a:t>
            </a:r>
            <a:r>
              <a:rPr lang="zh-CN" altLang="en-US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机制</a:t>
            </a:r>
            <a:endParaRPr lang="en-US" sz="24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3" name="椭圆 55"/>
          <p:cNvSpPr>
            <a:spLocks noChangeArrowheads="1"/>
          </p:cNvSpPr>
          <p:nvPr/>
        </p:nvSpPr>
        <p:spPr bwMode="auto">
          <a:xfrm>
            <a:off x="1120446" y="3440248"/>
            <a:ext cx="401240" cy="400050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dirty="0">
                <a:sym typeface="Arial" pitchFamily="34" charset="0"/>
              </a:rPr>
              <a:t>5</a:t>
            </a:r>
            <a:endParaRPr lang="zh-CN" altLang="zh-CN" dirty="0">
              <a:sym typeface="Arial" pitchFamily="34" charset="0"/>
            </a:endParaRPr>
          </a:p>
        </p:txBody>
      </p:sp>
      <p:sp>
        <p:nvSpPr>
          <p:cNvPr id="24" name="矩形 43"/>
          <p:cNvSpPr>
            <a:spLocks noChangeArrowheads="1"/>
          </p:cNvSpPr>
          <p:nvPr/>
        </p:nvSpPr>
        <p:spPr bwMode="auto">
          <a:xfrm>
            <a:off x="1654585" y="3420985"/>
            <a:ext cx="5664037" cy="43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Manager</a:t>
            </a:r>
            <a:r>
              <a:rPr lang="zh-CN" altLang="en-US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部分：增量更新、在线状态管理</a:t>
            </a:r>
            <a:endParaRPr lang="en-US" sz="24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5" name="椭圆 55"/>
          <p:cNvSpPr>
            <a:spLocks noChangeArrowheads="1"/>
          </p:cNvSpPr>
          <p:nvPr/>
        </p:nvSpPr>
        <p:spPr bwMode="auto">
          <a:xfrm>
            <a:off x="1124563" y="4091336"/>
            <a:ext cx="401240" cy="400050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dirty="0">
                <a:sym typeface="Arial" pitchFamily="34" charset="0"/>
              </a:rPr>
              <a:t>6</a:t>
            </a:r>
            <a:endParaRPr lang="zh-CN" altLang="zh-CN" dirty="0">
              <a:sym typeface="Arial" pitchFamily="34" charset="0"/>
            </a:endParaRPr>
          </a:p>
        </p:txBody>
      </p:sp>
      <p:sp>
        <p:nvSpPr>
          <p:cNvPr id="16" name="矩形 43"/>
          <p:cNvSpPr>
            <a:spLocks noChangeArrowheads="1"/>
          </p:cNvSpPr>
          <p:nvPr/>
        </p:nvSpPr>
        <p:spPr bwMode="auto">
          <a:xfrm>
            <a:off x="1658702" y="4072073"/>
            <a:ext cx="1369592" cy="43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部署方案</a:t>
            </a:r>
            <a:endParaRPr lang="en-US" sz="24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7" name="椭圆 55"/>
          <p:cNvSpPr>
            <a:spLocks noChangeArrowheads="1"/>
          </p:cNvSpPr>
          <p:nvPr/>
        </p:nvSpPr>
        <p:spPr bwMode="auto">
          <a:xfrm>
            <a:off x="1120447" y="2193833"/>
            <a:ext cx="401240" cy="400050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dirty="0">
                <a:sym typeface="Arial" pitchFamily="34" charset="0"/>
              </a:rPr>
              <a:t>3</a:t>
            </a:r>
            <a:endParaRPr lang="zh-CN" altLang="zh-CN" dirty="0">
              <a:sym typeface="Arial" pitchFamily="34" charset="0"/>
            </a:endParaRPr>
          </a:p>
        </p:txBody>
      </p:sp>
      <p:sp>
        <p:nvSpPr>
          <p:cNvPr id="18" name="矩形 43"/>
          <p:cNvSpPr>
            <a:spLocks noChangeArrowheads="1"/>
          </p:cNvSpPr>
          <p:nvPr/>
        </p:nvSpPr>
        <p:spPr bwMode="auto">
          <a:xfrm>
            <a:off x="1654586" y="2174570"/>
            <a:ext cx="1985145" cy="43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总体架构介绍</a:t>
            </a:r>
            <a:endParaRPr lang="en-US" sz="24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252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7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9" grpId="0" bldLvl="0" autoUpdateAnimBg="0"/>
      <p:bldP spid="11" grpId="0" animBg="1"/>
      <p:bldP spid="19" grpId="0" animBg="1"/>
      <p:bldP spid="20" grpId="0" bldLvl="0" autoUpdateAnimBg="0"/>
      <p:bldP spid="21" grpId="0" animBg="1"/>
      <p:bldP spid="22" grpId="0" bldLvl="0" autoUpdateAnimBg="0"/>
      <p:bldP spid="23" grpId="0" animBg="1"/>
      <p:bldP spid="24" grpId="0" bldLvl="0" autoUpdateAnimBg="0"/>
      <p:bldP spid="15" grpId="0" animBg="1"/>
      <p:bldP spid="16" grpId="0" bldLvl="0" autoUpdateAnimBg="0"/>
      <p:bldP spid="17" grpId="0" animBg="1"/>
      <p:bldP spid="18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30"/>
          <p:cNvGrpSpPr>
            <a:grpSpLocks/>
          </p:cNvGrpSpPr>
          <p:nvPr/>
        </p:nvGrpSpPr>
        <p:grpSpPr bwMode="auto">
          <a:xfrm>
            <a:off x="3993991" y="1127522"/>
            <a:ext cx="1062038" cy="1022747"/>
            <a:chOff x="0" y="0"/>
            <a:chExt cx="312738" cy="301626"/>
          </a:xfrm>
          <a:solidFill>
            <a:schemeClr val="bg1"/>
          </a:solidFill>
        </p:grpSpPr>
        <p:sp>
          <p:nvSpPr>
            <p:cNvPr id="27" name="Freeform 252"/>
            <p:cNvSpPr>
              <a:spLocks noChangeArrowheads="1"/>
            </p:cNvSpPr>
            <p:nvPr/>
          </p:nvSpPr>
          <p:spPr bwMode="auto">
            <a:xfrm>
              <a:off x="49213" y="68263"/>
              <a:ext cx="214313" cy="2333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2"/>
                <a:gd name="T56" fmla="*/ 57 w 57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8" name="Freeform 253"/>
            <p:cNvSpPr>
              <a:spLocks noChangeArrowheads="1"/>
            </p:cNvSpPr>
            <p:nvPr/>
          </p:nvSpPr>
          <p:spPr bwMode="auto">
            <a:xfrm>
              <a:off x="0" y="0"/>
              <a:ext cx="312738" cy="169863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"/>
                <a:gd name="T52" fmla="*/ 0 h 45"/>
                <a:gd name="T53" fmla="*/ 83 w 8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9" name="TextBox 18"/>
          <p:cNvSpPr>
            <a:spLocks noChangeArrowheads="1"/>
          </p:cNvSpPr>
          <p:nvPr/>
        </p:nvSpPr>
        <p:spPr bwMode="auto">
          <a:xfrm>
            <a:off x="3409395" y="2235994"/>
            <a:ext cx="2231231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6" tIns="34289" rIns="68576" bIns="34289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Dotum" pitchFamily="34" charset="-127"/>
                <a:sym typeface="Arial" pitchFamily="34" charset="0"/>
              </a:rPr>
              <a:t>PART  </a:t>
            </a:r>
            <a:r>
              <a:rPr lang="en-US" altLang="zh-CN" dirty="0" smtClean="0">
                <a:solidFill>
                  <a:schemeClr val="bg1"/>
                </a:solidFill>
                <a:ea typeface="Dotum" pitchFamily="34" charset="-127"/>
                <a:sym typeface="Arial" pitchFamily="34" charset="0"/>
              </a:rPr>
              <a:t>05</a:t>
            </a:r>
            <a:endParaRPr lang="zh-CN" altLang="en-US" dirty="0">
              <a:solidFill>
                <a:schemeClr val="bg1"/>
              </a:solidFill>
              <a:ea typeface="Dotum" pitchFamily="34" charset="-127"/>
              <a:sym typeface="Arial" pitchFamily="34" charset="0"/>
            </a:endParaRPr>
          </a:p>
        </p:txBody>
      </p:sp>
      <p:sp>
        <p:nvSpPr>
          <p:cNvPr id="30" name="文本框 8"/>
          <p:cNvSpPr>
            <a:spLocks noChangeArrowheads="1"/>
          </p:cNvSpPr>
          <p:nvPr/>
        </p:nvSpPr>
        <p:spPr bwMode="auto">
          <a:xfrm>
            <a:off x="466824" y="2607866"/>
            <a:ext cx="8113058" cy="692495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68576" tIns="34289" rIns="68576" bIns="34289">
            <a:spAutoFit/>
          </a:bodyPr>
          <a:lstStyle/>
          <a:p>
            <a:pPr algn="ctr"/>
            <a:r>
              <a:rPr lang="zh-CN" altLang="en-US" sz="4050" dirty="0" smtClean="0">
                <a:solidFill>
                  <a:schemeClr val="bg1"/>
                </a:solidFill>
                <a:sym typeface="Arial" pitchFamily="34" charset="0"/>
              </a:rPr>
              <a:t> </a:t>
            </a:r>
            <a:r>
              <a:rPr lang="en-US" altLang="zh-CN" sz="4050" dirty="0" smtClean="0">
                <a:solidFill>
                  <a:schemeClr val="bg1"/>
                </a:solidFill>
                <a:sym typeface="Arial" pitchFamily="34" charset="0"/>
              </a:rPr>
              <a:t>Manager</a:t>
            </a:r>
            <a:r>
              <a:rPr lang="zh-CN" altLang="en-US" sz="405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endParaRPr lang="zh-CN" altLang="en-US" sz="4050" dirty="0">
              <a:solidFill>
                <a:schemeClr val="bg1"/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634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29" grpId="0" bldLvl="0" autoUpdateAnimBg="0"/>
      <p:bldP spid="30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5795483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Manager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总体介绍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(Login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过程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)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0" y="832768"/>
            <a:ext cx="8351871" cy="2224496"/>
          </a:xfrm>
          <a:prstGeom prst="rect">
            <a:avLst/>
          </a:prstGeom>
        </p:spPr>
      </p:pic>
      <p:sp>
        <p:nvSpPr>
          <p:cNvPr id="22" name="椭圆 55"/>
          <p:cNvSpPr>
            <a:spLocks noChangeArrowheads="1"/>
          </p:cNvSpPr>
          <p:nvPr/>
        </p:nvSpPr>
        <p:spPr bwMode="auto">
          <a:xfrm>
            <a:off x="885186" y="3251707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3" name="矩形 43"/>
          <p:cNvSpPr>
            <a:spLocks noChangeArrowheads="1"/>
          </p:cNvSpPr>
          <p:nvPr/>
        </p:nvSpPr>
        <p:spPr bwMode="auto">
          <a:xfrm>
            <a:off x="1221111" y="3173524"/>
            <a:ext cx="4947494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Manager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主要负责所有的逻辑：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协议解析、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Login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Heartbeat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Request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endParaRPr lang="zh-CN" altLang="en-US" dirty="0" smtClean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4" name="椭圆 55"/>
          <p:cNvSpPr>
            <a:spLocks noChangeArrowheads="1"/>
          </p:cNvSpPr>
          <p:nvPr/>
        </p:nvSpPr>
        <p:spPr bwMode="auto">
          <a:xfrm>
            <a:off x="888729" y="4031444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5" name="矩形 43"/>
          <p:cNvSpPr>
            <a:spLocks noChangeArrowheads="1"/>
          </p:cNvSpPr>
          <p:nvPr/>
        </p:nvSpPr>
        <p:spPr bwMode="auto">
          <a:xfrm>
            <a:off x="1224654" y="3953261"/>
            <a:ext cx="3413421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长连接协议：二进制自定义协议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6" name="椭圆 55"/>
          <p:cNvSpPr>
            <a:spLocks noChangeArrowheads="1"/>
          </p:cNvSpPr>
          <p:nvPr/>
        </p:nvSpPr>
        <p:spPr bwMode="auto">
          <a:xfrm>
            <a:off x="892270" y="454534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7" name="矩形 43"/>
          <p:cNvSpPr>
            <a:spLocks noChangeArrowheads="1"/>
          </p:cNvSpPr>
          <p:nvPr/>
        </p:nvSpPr>
        <p:spPr bwMode="auto">
          <a:xfrm>
            <a:off x="1228195" y="4467165"/>
            <a:ext cx="2849164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Request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：精简的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Http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协议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266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22" grpId="0" animBg="1"/>
      <p:bldP spid="23" grpId="0" bldLvl="0" autoUpdateAnimBg="0"/>
      <p:bldP spid="24" grpId="0" animBg="1"/>
      <p:bldP spid="25" grpId="0" bldLvl="0" autoUpdateAnimBg="0"/>
      <p:bldP spid="26" grpId="0" animBg="1"/>
      <p:bldP spid="27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338079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Manager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--Push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1102839" y="940066"/>
            <a:ext cx="4057828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我们希望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具备的特点是什么？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5" name="Freeform 242"/>
          <p:cNvSpPr>
            <a:spLocks noEditPoints="1" noChangeArrowheads="1"/>
          </p:cNvSpPr>
          <p:nvPr/>
        </p:nvSpPr>
        <p:spPr bwMode="auto">
          <a:xfrm>
            <a:off x="753558" y="976482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椭圆 55"/>
          <p:cNvSpPr>
            <a:spLocks noChangeArrowheads="1"/>
          </p:cNvSpPr>
          <p:nvPr/>
        </p:nvSpPr>
        <p:spPr bwMode="auto">
          <a:xfrm>
            <a:off x="1158095" y="1663929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7" name="矩形 43"/>
          <p:cNvSpPr>
            <a:spLocks noChangeArrowheads="1"/>
          </p:cNvSpPr>
          <p:nvPr/>
        </p:nvSpPr>
        <p:spPr bwMode="auto">
          <a:xfrm>
            <a:off x="1494020" y="1585746"/>
            <a:ext cx="5678463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可靠。移动网络的不稳定如何让消息可靠的到达客户端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8" name="椭圆 55"/>
          <p:cNvSpPr>
            <a:spLocks noChangeArrowheads="1"/>
          </p:cNvSpPr>
          <p:nvPr/>
        </p:nvSpPr>
        <p:spPr bwMode="auto">
          <a:xfrm>
            <a:off x="1151004" y="2390493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9" name="矩形 43"/>
          <p:cNvSpPr>
            <a:spLocks noChangeArrowheads="1"/>
          </p:cNvSpPr>
          <p:nvPr/>
        </p:nvSpPr>
        <p:spPr bwMode="auto">
          <a:xfrm>
            <a:off x="1486929" y="2312310"/>
            <a:ext cx="6606603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时序性。消息要按照固定的顺序到达客户端，否则</a:t>
            </a:r>
            <a:r>
              <a:rPr lang="is-I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…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开关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push)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0" name="椭圆 55"/>
          <p:cNvSpPr>
            <a:spLocks noChangeArrowheads="1"/>
          </p:cNvSpPr>
          <p:nvPr/>
        </p:nvSpPr>
        <p:spPr bwMode="auto">
          <a:xfrm>
            <a:off x="1143914" y="3148945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1" name="矩形 43"/>
          <p:cNvSpPr>
            <a:spLocks noChangeArrowheads="1"/>
          </p:cNvSpPr>
          <p:nvPr/>
        </p:nvSpPr>
        <p:spPr bwMode="auto">
          <a:xfrm>
            <a:off x="1479839" y="3070762"/>
            <a:ext cx="7150020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系统复杂性底。在保障可靠、时序的基础上要尽量降低系统的复杂度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9449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5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4" grpId="0" bldLvl="0" autoUpdateAnimBg="0"/>
      <p:bldP spid="15" grpId="0" animBg="1"/>
      <p:bldP spid="15" grpId="1" animBg="1"/>
      <p:bldP spid="16" grpId="0" animBg="1"/>
      <p:bldP spid="17" grpId="0" bldLvl="0" autoUpdateAnimBg="0"/>
      <p:bldP spid="18" grpId="0" animBg="1"/>
      <p:bldP spid="19" grpId="0" bldLvl="0" autoUpdateAnimBg="0"/>
      <p:bldP spid="20" grpId="0" animBg="1"/>
      <p:bldP spid="21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338079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Manager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--Push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1102839" y="865635"/>
            <a:ext cx="2427574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消息的增量更新机制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5" name="Freeform 242"/>
          <p:cNvSpPr>
            <a:spLocks noEditPoints="1" noChangeArrowheads="1"/>
          </p:cNvSpPr>
          <p:nvPr/>
        </p:nvSpPr>
        <p:spPr bwMode="auto">
          <a:xfrm>
            <a:off x="753558" y="902051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73" y="1211975"/>
            <a:ext cx="6259068" cy="2450592"/>
          </a:xfrm>
          <a:prstGeom prst="rect">
            <a:avLst/>
          </a:prstGeom>
        </p:spPr>
      </p:pic>
      <p:sp>
        <p:nvSpPr>
          <p:cNvPr id="22" name="椭圆 55"/>
          <p:cNvSpPr>
            <a:spLocks noChangeArrowheads="1"/>
          </p:cNvSpPr>
          <p:nvPr/>
        </p:nvSpPr>
        <p:spPr bwMode="auto">
          <a:xfrm>
            <a:off x="1172383" y="353658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3" name="矩形 43"/>
          <p:cNvSpPr>
            <a:spLocks noChangeArrowheads="1"/>
          </p:cNvSpPr>
          <p:nvPr/>
        </p:nvSpPr>
        <p:spPr bwMode="auto">
          <a:xfrm>
            <a:off x="1508308" y="3458405"/>
            <a:ext cx="546045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Manager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会缓存未真正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的消息，实现了可靠性，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4" name="椭圆 55"/>
          <p:cNvSpPr>
            <a:spLocks noChangeArrowheads="1"/>
          </p:cNvSpPr>
          <p:nvPr/>
        </p:nvSpPr>
        <p:spPr bwMode="auto">
          <a:xfrm>
            <a:off x="1161637" y="4336254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5" name="矩形 43"/>
          <p:cNvSpPr>
            <a:spLocks noChangeArrowheads="1"/>
          </p:cNvSpPr>
          <p:nvPr/>
        </p:nvSpPr>
        <p:spPr bwMode="auto">
          <a:xfrm>
            <a:off x="1497562" y="4258071"/>
            <a:ext cx="5280919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按照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ID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顺序进行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看似实现了时序性，但真正工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程上还有要解决的问题</a:t>
            </a:r>
            <a:r>
              <a:rPr lang="is-I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…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 </a:t>
            </a:r>
            <a:r>
              <a:rPr lang="is-I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…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" name="椭圆 55"/>
          <p:cNvSpPr>
            <a:spLocks noChangeArrowheads="1"/>
          </p:cNvSpPr>
          <p:nvPr/>
        </p:nvSpPr>
        <p:spPr bwMode="auto">
          <a:xfrm>
            <a:off x="1167618" y="3931880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7" name="矩形 43"/>
          <p:cNvSpPr>
            <a:spLocks noChangeArrowheads="1"/>
          </p:cNvSpPr>
          <p:nvPr/>
        </p:nvSpPr>
        <p:spPr bwMode="auto">
          <a:xfrm>
            <a:off x="1503543" y="3853697"/>
            <a:ext cx="6486377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客户端会缓存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max_id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因为只有客户端知道自己收到过哪些消息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7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4" grpId="0" bldLvl="0" autoUpdateAnimBg="0"/>
      <p:bldP spid="15" grpId="0" animBg="1"/>
      <p:bldP spid="15" grpId="1" animBg="1"/>
      <p:bldP spid="22" grpId="0" animBg="1"/>
      <p:bldP spid="23" grpId="0" bldLvl="0" autoUpdateAnimBg="0"/>
      <p:bldP spid="24" grpId="0" animBg="1"/>
      <p:bldP spid="25" grpId="0" bldLvl="0" autoUpdateAnimBg="0"/>
      <p:bldP spid="16" grpId="0" animBg="1"/>
      <p:bldP spid="17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338079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Manager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--Push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1102839" y="791204"/>
            <a:ext cx="3758066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r>
              <a:rPr lang="zh-CN" altLang="en-US" sz="20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的时序性（健壮性）保障 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1</a:t>
            </a:r>
            <a:endParaRPr lang="en-US" altLang="zh-CN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5" name="Freeform 242"/>
          <p:cNvSpPr>
            <a:spLocks noEditPoints="1" noChangeArrowheads="1"/>
          </p:cNvSpPr>
          <p:nvPr/>
        </p:nvSpPr>
        <p:spPr bwMode="auto">
          <a:xfrm>
            <a:off x="753558" y="827620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72" y="1242655"/>
            <a:ext cx="4771066" cy="36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964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4" grpId="0" bldLvl="0" autoUpdateAnimBg="0"/>
      <p:bldP spid="15" grpId="0" animBg="1"/>
      <p:bldP spid="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338079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Manager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--Push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1102839" y="791204"/>
            <a:ext cx="3758066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的时序性</a:t>
            </a:r>
            <a:r>
              <a:rPr lang="zh-CN" altLang="en-US" sz="20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（健壮性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）保障 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2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5" name="Freeform 242"/>
          <p:cNvSpPr>
            <a:spLocks noEditPoints="1" noChangeArrowheads="1"/>
          </p:cNvSpPr>
          <p:nvPr/>
        </p:nvSpPr>
        <p:spPr bwMode="auto">
          <a:xfrm>
            <a:off x="753558" y="827620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95" y="1281554"/>
            <a:ext cx="5886595" cy="367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885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4" grpId="0" bldLvl="0" autoUpdateAnimBg="0"/>
      <p:bldP spid="15" grpId="0" animBg="1"/>
      <p:bldP spid="1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4673381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Manager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在线状态管理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0" name="矩形 43"/>
          <p:cNvSpPr>
            <a:spLocks noChangeArrowheads="1"/>
          </p:cNvSpPr>
          <p:nvPr/>
        </p:nvSpPr>
        <p:spPr bwMode="auto">
          <a:xfrm>
            <a:off x="1134738" y="759305"/>
            <a:ext cx="1933849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在线管理的作用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1" name="Freeform 242"/>
          <p:cNvSpPr>
            <a:spLocks noEditPoints="1" noChangeArrowheads="1"/>
          </p:cNvSpPr>
          <p:nvPr/>
        </p:nvSpPr>
        <p:spPr bwMode="auto">
          <a:xfrm>
            <a:off x="785457" y="795721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2" name="椭圆 55"/>
          <p:cNvSpPr>
            <a:spLocks noChangeArrowheads="1"/>
          </p:cNvSpPr>
          <p:nvPr/>
        </p:nvSpPr>
        <p:spPr bwMode="auto">
          <a:xfrm>
            <a:off x="1158095" y="1281151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3" name="矩形 43"/>
          <p:cNvSpPr>
            <a:spLocks noChangeArrowheads="1"/>
          </p:cNvSpPr>
          <p:nvPr/>
        </p:nvSpPr>
        <p:spPr bwMode="auto">
          <a:xfrm>
            <a:off x="1494020" y="1202968"/>
            <a:ext cx="6375770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后端主动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的时候可以判断用户是否在线以及链接的位置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" name="矩形 43"/>
          <p:cNvSpPr>
            <a:spLocks noChangeArrowheads="1"/>
          </p:cNvSpPr>
          <p:nvPr/>
        </p:nvSpPr>
        <p:spPr bwMode="auto">
          <a:xfrm>
            <a:off x="1138281" y="1730418"/>
            <a:ext cx="3985692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遇到的坑（想清楚并发的好方法）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7" name="Freeform 242"/>
          <p:cNvSpPr>
            <a:spLocks noEditPoints="1" noChangeArrowheads="1"/>
          </p:cNvSpPr>
          <p:nvPr/>
        </p:nvSpPr>
        <p:spPr bwMode="auto">
          <a:xfrm>
            <a:off x="789000" y="1766834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07" y="1730418"/>
            <a:ext cx="2665476" cy="3223260"/>
          </a:xfrm>
          <a:prstGeom prst="rect">
            <a:avLst/>
          </a:prstGeom>
        </p:spPr>
      </p:pic>
      <p:sp>
        <p:nvSpPr>
          <p:cNvPr id="18" name="椭圆 55"/>
          <p:cNvSpPr>
            <a:spLocks noChangeArrowheads="1"/>
          </p:cNvSpPr>
          <p:nvPr/>
        </p:nvSpPr>
        <p:spPr bwMode="auto">
          <a:xfrm>
            <a:off x="1158095" y="232790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9" name="矩形 43"/>
          <p:cNvSpPr>
            <a:spLocks noChangeArrowheads="1"/>
          </p:cNvSpPr>
          <p:nvPr/>
        </p:nvSpPr>
        <p:spPr bwMode="auto">
          <a:xfrm>
            <a:off x="1494020" y="2249725"/>
            <a:ext cx="3600972" cy="9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Client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如果短时间内频繁登陆或者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网络异常的情况下会导致在线状态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不准确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0" name="椭圆 55"/>
          <p:cNvSpPr>
            <a:spLocks noChangeArrowheads="1"/>
          </p:cNvSpPr>
          <p:nvPr/>
        </p:nvSpPr>
        <p:spPr bwMode="auto">
          <a:xfrm>
            <a:off x="1161638" y="351165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1" name="矩形 43"/>
          <p:cNvSpPr>
            <a:spLocks noChangeArrowheads="1"/>
          </p:cNvSpPr>
          <p:nvPr/>
        </p:nvSpPr>
        <p:spPr bwMode="auto">
          <a:xfrm>
            <a:off x="1497563" y="3433475"/>
            <a:ext cx="3626620" cy="9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的退出如果发生在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登陆之后，就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会将登陆状态误删，导致系统认为</a:t>
            </a:r>
          </a:p>
          <a:p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ClientA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没有在线</a:t>
            </a:r>
          </a:p>
        </p:txBody>
      </p:sp>
    </p:spTree>
    <p:extLst>
      <p:ext uri="{BB962C8B-B14F-4D97-AF65-F5344CB8AC3E}">
        <p14:creationId xmlns:p14="http://schemas.microsoft.com/office/powerpoint/2010/main" val="17362143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0" grpId="0" bldLvl="0" autoUpdateAnimBg="0"/>
      <p:bldP spid="11" grpId="1" animBg="1"/>
      <p:bldP spid="12" grpId="0" animBg="1"/>
      <p:bldP spid="13" grpId="0" bldLvl="0" autoUpdateAnimBg="0"/>
      <p:bldP spid="16" grpId="0" bldLvl="0" autoUpdateAnimBg="0"/>
      <p:bldP spid="17" grpId="1" animBg="1"/>
      <p:bldP spid="18" grpId="0" animBg="1"/>
      <p:bldP spid="19" grpId="0" bldLvl="0" autoUpdateAnimBg="0"/>
      <p:bldP spid="20" grpId="0" animBg="1"/>
      <p:bldP spid="21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4673381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Manager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部分</a:t>
            </a:r>
            <a:r>
              <a:rPr lang="en-US" altLang="zh-CN" sz="2800" dirty="0" smtClean="0">
                <a:solidFill>
                  <a:schemeClr val="bg1"/>
                </a:solidFill>
                <a:sym typeface="Arial" pitchFamily="34" charset="0"/>
              </a:rPr>
              <a:t>--</a:t>
            </a:r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在线状态管理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10" name="矩形 43"/>
          <p:cNvSpPr>
            <a:spLocks noChangeArrowheads="1"/>
          </p:cNvSpPr>
          <p:nvPr/>
        </p:nvSpPr>
        <p:spPr bwMode="auto">
          <a:xfrm>
            <a:off x="1134738" y="759305"/>
            <a:ext cx="1164407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如何解决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1" name="Freeform 242"/>
          <p:cNvSpPr>
            <a:spLocks noEditPoints="1" noChangeArrowheads="1"/>
          </p:cNvSpPr>
          <p:nvPr/>
        </p:nvSpPr>
        <p:spPr bwMode="auto">
          <a:xfrm>
            <a:off x="785457" y="795721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41" y="1105645"/>
            <a:ext cx="5079492" cy="2107692"/>
          </a:xfrm>
          <a:prstGeom prst="rect">
            <a:avLst/>
          </a:prstGeom>
        </p:spPr>
      </p:pic>
      <p:sp>
        <p:nvSpPr>
          <p:cNvPr id="12" name="椭圆 55"/>
          <p:cNvSpPr>
            <a:spLocks noChangeArrowheads="1"/>
          </p:cNvSpPr>
          <p:nvPr/>
        </p:nvSpPr>
        <p:spPr bwMode="auto">
          <a:xfrm>
            <a:off x="1158095" y="348209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3" name="矩形 43"/>
          <p:cNvSpPr>
            <a:spLocks noChangeArrowheads="1"/>
          </p:cNvSpPr>
          <p:nvPr/>
        </p:nvSpPr>
        <p:spPr bwMode="auto">
          <a:xfrm>
            <a:off x="1494020" y="3403915"/>
            <a:ext cx="5575871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以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CID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为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key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</a:t>
            </a:r>
            <a:r>
              <a:rPr lang="en-US" altLang="zh-CN" dirty="0" err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HashMap</a:t>
            </a:r>
            <a:r>
              <a:rPr lang="en-US" altLang="zh-CN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HashMap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的子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key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为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LinkID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4" name="椭圆 55"/>
          <p:cNvSpPr>
            <a:spLocks noChangeArrowheads="1"/>
          </p:cNvSpPr>
          <p:nvPr/>
        </p:nvSpPr>
        <p:spPr bwMode="auto">
          <a:xfrm>
            <a:off x="1151005" y="395347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5" name="矩形 43"/>
          <p:cNvSpPr>
            <a:spLocks noChangeArrowheads="1"/>
          </p:cNvSpPr>
          <p:nvPr/>
        </p:nvSpPr>
        <p:spPr bwMode="auto">
          <a:xfrm>
            <a:off x="1486930" y="3875295"/>
            <a:ext cx="6722019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Client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登陆的时候，会清空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HashMap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并且将最新的登陆数据存入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" name="椭圆 55"/>
          <p:cNvSpPr>
            <a:spLocks noChangeArrowheads="1"/>
          </p:cNvSpPr>
          <p:nvPr/>
        </p:nvSpPr>
        <p:spPr bwMode="auto">
          <a:xfrm>
            <a:off x="1143914" y="448864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7" name="矩形 43"/>
          <p:cNvSpPr>
            <a:spLocks noChangeArrowheads="1"/>
          </p:cNvSpPr>
          <p:nvPr/>
        </p:nvSpPr>
        <p:spPr bwMode="auto">
          <a:xfrm>
            <a:off x="1479839" y="4410465"/>
            <a:ext cx="5729760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Client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退出的时候，只删除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HashMap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下的子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key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LinkID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3211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10" grpId="0" bldLvl="0" autoUpdateAnimBg="0"/>
      <p:bldP spid="11" grpId="0" animBg="1"/>
      <p:bldP spid="11" grpId="1" animBg="1"/>
      <p:bldP spid="12" grpId="0" animBg="1"/>
      <p:bldP spid="13" grpId="0" bldLvl="0" autoUpdateAnimBg="0"/>
      <p:bldP spid="14" grpId="0" animBg="1"/>
      <p:bldP spid="15" grpId="0" bldLvl="0" autoUpdateAnimBg="0"/>
      <p:bldP spid="16" grpId="0" animBg="1"/>
      <p:bldP spid="17" grpId="0" bldLvl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30"/>
          <p:cNvGrpSpPr>
            <a:grpSpLocks/>
          </p:cNvGrpSpPr>
          <p:nvPr/>
        </p:nvGrpSpPr>
        <p:grpSpPr bwMode="auto">
          <a:xfrm>
            <a:off x="3993991" y="1127522"/>
            <a:ext cx="1062038" cy="1022747"/>
            <a:chOff x="0" y="0"/>
            <a:chExt cx="312738" cy="301626"/>
          </a:xfrm>
          <a:solidFill>
            <a:schemeClr val="bg1"/>
          </a:solidFill>
        </p:grpSpPr>
        <p:sp>
          <p:nvSpPr>
            <p:cNvPr id="27" name="Freeform 252"/>
            <p:cNvSpPr>
              <a:spLocks noChangeArrowheads="1"/>
            </p:cNvSpPr>
            <p:nvPr/>
          </p:nvSpPr>
          <p:spPr bwMode="auto">
            <a:xfrm>
              <a:off x="49213" y="68263"/>
              <a:ext cx="214313" cy="2333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2"/>
                <a:gd name="T56" fmla="*/ 57 w 57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8" name="Freeform 253"/>
            <p:cNvSpPr>
              <a:spLocks noChangeArrowheads="1"/>
            </p:cNvSpPr>
            <p:nvPr/>
          </p:nvSpPr>
          <p:spPr bwMode="auto">
            <a:xfrm>
              <a:off x="0" y="0"/>
              <a:ext cx="312738" cy="169863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"/>
                <a:gd name="T52" fmla="*/ 0 h 45"/>
                <a:gd name="T53" fmla="*/ 83 w 8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9" name="TextBox 18"/>
          <p:cNvSpPr>
            <a:spLocks noChangeArrowheads="1"/>
          </p:cNvSpPr>
          <p:nvPr/>
        </p:nvSpPr>
        <p:spPr bwMode="auto">
          <a:xfrm>
            <a:off x="3409395" y="2235994"/>
            <a:ext cx="2231231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6" tIns="34289" rIns="68576" bIns="34289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Dotum" pitchFamily="34" charset="-127"/>
                <a:sym typeface="Arial" pitchFamily="34" charset="0"/>
              </a:rPr>
              <a:t>PART  </a:t>
            </a:r>
            <a:r>
              <a:rPr lang="en-US" altLang="zh-CN" dirty="0" smtClean="0">
                <a:solidFill>
                  <a:schemeClr val="bg1"/>
                </a:solidFill>
                <a:ea typeface="Dotum" pitchFamily="34" charset="-127"/>
                <a:sym typeface="Arial" pitchFamily="34" charset="0"/>
              </a:rPr>
              <a:t>06</a:t>
            </a:r>
            <a:endParaRPr lang="zh-CN" altLang="en-US" dirty="0">
              <a:solidFill>
                <a:schemeClr val="bg1"/>
              </a:solidFill>
              <a:ea typeface="Dotum" pitchFamily="34" charset="-127"/>
              <a:sym typeface="Arial" pitchFamily="34" charset="0"/>
            </a:endParaRPr>
          </a:p>
        </p:txBody>
      </p:sp>
      <p:sp>
        <p:nvSpPr>
          <p:cNvPr id="30" name="文本框 8"/>
          <p:cNvSpPr>
            <a:spLocks noChangeArrowheads="1"/>
          </p:cNvSpPr>
          <p:nvPr/>
        </p:nvSpPr>
        <p:spPr bwMode="auto">
          <a:xfrm>
            <a:off x="479181" y="2607866"/>
            <a:ext cx="8113058" cy="692495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68576" tIns="34289" rIns="68576" bIns="34289">
            <a:spAutoFit/>
          </a:bodyPr>
          <a:lstStyle/>
          <a:p>
            <a:pPr algn="ctr"/>
            <a:r>
              <a:rPr lang="zh-CN" altLang="en-US" sz="4050" dirty="0" smtClean="0">
                <a:solidFill>
                  <a:schemeClr val="bg1"/>
                </a:solidFill>
                <a:sym typeface="Arial" pitchFamily="34" charset="0"/>
              </a:rPr>
              <a:t>部署方案</a:t>
            </a:r>
            <a:endParaRPr lang="zh-CN" altLang="en-US" sz="4050" dirty="0">
              <a:solidFill>
                <a:schemeClr val="bg1"/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29" grpId="0" bldLvl="0" autoUpdateAnimBg="0"/>
      <p:bldP spid="30" grpId="0" bldLvl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1574776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  <a:sym typeface="Arial" pitchFamily="34" charset="0"/>
              </a:rPr>
              <a:t>部署方案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8" name="矩形 43"/>
          <p:cNvSpPr>
            <a:spLocks noChangeArrowheads="1"/>
          </p:cNvSpPr>
          <p:nvPr/>
        </p:nvSpPr>
        <p:spPr bwMode="auto">
          <a:xfrm>
            <a:off x="1134738" y="759305"/>
            <a:ext cx="2190329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最开始的部署方案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9" name="Freeform 242"/>
          <p:cNvSpPr>
            <a:spLocks noEditPoints="1" noChangeArrowheads="1"/>
          </p:cNvSpPr>
          <p:nvPr/>
        </p:nvSpPr>
        <p:spPr bwMode="auto">
          <a:xfrm>
            <a:off x="785457" y="795721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3" name="椭圆 55"/>
          <p:cNvSpPr>
            <a:spLocks noChangeArrowheads="1"/>
          </p:cNvSpPr>
          <p:nvPr/>
        </p:nvSpPr>
        <p:spPr bwMode="auto">
          <a:xfrm>
            <a:off x="1211260" y="4449672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1547185" y="4371489"/>
            <a:ext cx="5781056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线上会出现很多长尾的请求（响应很慢，占总流量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5%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）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54" y="1192893"/>
            <a:ext cx="5536692" cy="2336292"/>
          </a:xfrm>
          <a:prstGeom prst="rect">
            <a:avLst/>
          </a:prstGeom>
        </p:spPr>
      </p:pic>
      <p:sp>
        <p:nvSpPr>
          <p:cNvPr id="18" name="椭圆 55"/>
          <p:cNvSpPr>
            <a:spLocks noChangeArrowheads="1"/>
          </p:cNvSpPr>
          <p:nvPr/>
        </p:nvSpPr>
        <p:spPr bwMode="auto">
          <a:xfrm>
            <a:off x="1225434" y="3932212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9" name="矩形 43"/>
          <p:cNvSpPr>
            <a:spLocks noChangeArrowheads="1"/>
          </p:cNvSpPr>
          <p:nvPr/>
        </p:nvSpPr>
        <p:spPr bwMode="auto">
          <a:xfrm>
            <a:off x="1561359" y="3854029"/>
            <a:ext cx="4524301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彼此混连，所有业务逻辑分布在每台机器上</a:t>
            </a:r>
            <a:endParaRPr lang="en-US" altLang="zh-CN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793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2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8" grpId="0" bldLvl="0" autoUpdateAnimBg="0"/>
      <p:bldP spid="9" grpId="0" animBg="1"/>
      <p:bldP spid="9" grpId="1" animBg="1"/>
      <p:bldP spid="13" grpId="0" animBg="1"/>
      <p:bldP spid="14" grpId="0" bldLvl="0" autoUpdateAnimBg="0"/>
      <p:bldP spid="18" grpId="0" animBg="1"/>
      <p:bldP spid="19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30"/>
          <p:cNvGrpSpPr>
            <a:grpSpLocks/>
          </p:cNvGrpSpPr>
          <p:nvPr/>
        </p:nvGrpSpPr>
        <p:grpSpPr bwMode="auto">
          <a:xfrm>
            <a:off x="3993991" y="1127522"/>
            <a:ext cx="1062038" cy="1022747"/>
            <a:chOff x="0" y="0"/>
            <a:chExt cx="312738" cy="301626"/>
          </a:xfrm>
          <a:solidFill>
            <a:schemeClr val="bg1"/>
          </a:solidFill>
        </p:grpSpPr>
        <p:sp>
          <p:nvSpPr>
            <p:cNvPr id="27" name="Freeform 252"/>
            <p:cNvSpPr>
              <a:spLocks noChangeArrowheads="1"/>
            </p:cNvSpPr>
            <p:nvPr/>
          </p:nvSpPr>
          <p:spPr bwMode="auto">
            <a:xfrm>
              <a:off x="49213" y="68263"/>
              <a:ext cx="214313" cy="2333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2"/>
                <a:gd name="T56" fmla="*/ 57 w 57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8" name="Freeform 253"/>
            <p:cNvSpPr>
              <a:spLocks noChangeArrowheads="1"/>
            </p:cNvSpPr>
            <p:nvPr/>
          </p:nvSpPr>
          <p:spPr bwMode="auto">
            <a:xfrm>
              <a:off x="0" y="0"/>
              <a:ext cx="312738" cy="169863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"/>
                <a:gd name="T52" fmla="*/ 0 h 45"/>
                <a:gd name="T53" fmla="*/ 83 w 8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9" name="TextBox 18"/>
          <p:cNvSpPr>
            <a:spLocks noChangeArrowheads="1"/>
          </p:cNvSpPr>
          <p:nvPr/>
        </p:nvSpPr>
        <p:spPr bwMode="auto">
          <a:xfrm>
            <a:off x="3409395" y="2235994"/>
            <a:ext cx="2231231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6" tIns="34289" rIns="68576" bIns="34289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Dotum" pitchFamily="34" charset="-127"/>
                <a:sym typeface="Arial" pitchFamily="34" charset="0"/>
              </a:rPr>
              <a:t>PART  01</a:t>
            </a:r>
            <a:endParaRPr lang="zh-CN" altLang="en-US" dirty="0">
              <a:solidFill>
                <a:schemeClr val="bg1"/>
              </a:solidFill>
              <a:ea typeface="Dotum" pitchFamily="34" charset="-127"/>
              <a:sym typeface="Arial" pitchFamily="34" charset="0"/>
            </a:endParaRPr>
          </a:p>
        </p:txBody>
      </p:sp>
      <p:sp>
        <p:nvSpPr>
          <p:cNvPr id="30" name="文本框 8"/>
          <p:cNvSpPr>
            <a:spLocks noChangeArrowheads="1"/>
          </p:cNvSpPr>
          <p:nvPr/>
        </p:nvSpPr>
        <p:spPr bwMode="auto">
          <a:xfrm>
            <a:off x="1293362" y="2552924"/>
            <a:ext cx="6493430" cy="692495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68576" tIns="34289" rIns="68576" bIns="34289">
            <a:spAutoFit/>
          </a:bodyPr>
          <a:lstStyle/>
          <a:p>
            <a:pPr algn="ctr"/>
            <a:r>
              <a:rPr lang="zh-CN" altLang="en-US" sz="405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什么是实时通讯服务</a:t>
            </a:r>
            <a:endParaRPr lang="zh-CN" altLang="en-US" sz="405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196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29" grpId="0" bldLvl="0" autoUpdateAnimBg="0"/>
      <p:bldP spid="30" grpId="0" bldLvl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1574776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  <a:sym typeface="Arial" pitchFamily="34" charset="0"/>
              </a:rPr>
              <a:t>部署方案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8" name="矩形 43"/>
          <p:cNvSpPr>
            <a:spLocks noChangeArrowheads="1"/>
          </p:cNvSpPr>
          <p:nvPr/>
        </p:nvSpPr>
        <p:spPr bwMode="auto">
          <a:xfrm>
            <a:off x="1134738" y="1003856"/>
            <a:ext cx="2446810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针对长尾请求的优化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9" name="Freeform 242"/>
          <p:cNvSpPr>
            <a:spLocks noEditPoints="1" noChangeArrowheads="1"/>
          </p:cNvSpPr>
          <p:nvPr/>
        </p:nvSpPr>
        <p:spPr bwMode="auto">
          <a:xfrm>
            <a:off x="785457" y="1040272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4" y="1136325"/>
            <a:ext cx="4622292" cy="3515868"/>
          </a:xfrm>
          <a:prstGeom prst="rect">
            <a:avLst/>
          </a:prstGeom>
        </p:spPr>
      </p:pic>
      <p:sp>
        <p:nvSpPr>
          <p:cNvPr id="13" name="椭圆 55"/>
          <p:cNvSpPr>
            <a:spLocks noChangeArrowheads="1"/>
          </p:cNvSpPr>
          <p:nvPr/>
        </p:nvSpPr>
        <p:spPr bwMode="auto">
          <a:xfrm>
            <a:off x="1211260" y="284415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4" name="矩形 43"/>
          <p:cNvSpPr>
            <a:spLocks noChangeArrowheads="1"/>
          </p:cNvSpPr>
          <p:nvPr/>
        </p:nvSpPr>
        <p:spPr bwMode="auto">
          <a:xfrm>
            <a:off x="1547185" y="2765975"/>
            <a:ext cx="2382689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长尾从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5%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降低到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4.5%</a:t>
            </a:r>
            <a:endParaRPr lang="zh-CN" altLang="en-US" dirty="0" smtClean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效果不明显</a:t>
            </a:r>
            <a:endParaRPr lang="zh-CN" alt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5" name="椭圆 55"/>
          <p:cNvSpPr>
            <a:spLocks noChangeArrowheads="1"/>
          </p:cNvSpPr>
          <p:nvPr/>
        </p:nvSpPr>
        <p:spPr bwMode="auto">
          <a:xfrm>
            <a:off x="1204170" y="1901397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6" name="矩形 43"/>
          <p:cNvSpPr>
            <a:spLocks noChangeArrowheads="1"/>
          </p:cNvSpPr>
          <p:nvPr/>
        </p:nvSpPr>
        <p:spPr bwMode="auto">
          <a:xfrm>
            <a:off x="1540095" y="1823214"/>
            <a:ext cx="2446810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利用线程池对不同请求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进行软隔离</a:t>
            </a:r>
            <a:endParaRPr lang="zh-CN" alt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1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8" grpId="0" bldLvl="0" autoUpdateAnimBg="0"/>
      <p:bldP spid="9" grpId="0" animBg="1"/>
      <p:bldP spid="9" grpId="1" animBg="1"/>
      <p:bldP spid="13" grpId="0" animBg="1"/>
      <p:bldP spid="14" grpId="0" bldLvl="0" autoUpdateAnimBg="0"/>
      <p:bldP spid="15" grpId="0" animBg="1"/>
      <p:bldP spid="16" grpId="0" bldLvl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1574776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  <a:sym typeface="Arial" pitchFamily="34" charset="0"/>
              </a:rPr>
              <a:t>部署方案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8" name="矩形 43"/>
          <p:cNvSpPr>
            <a:spLocks noChangeArrowheads="1"/>
          </p:cNvSpPr>
          <p:nvPr/>
        </p:nvSpPr>
        <p:spPr bwMode="auto">
          <a:xfrm>
            <a:off x="1134738" y="897531"/>
            <a:ext cx="2703290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进一步优化的部署方案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9" name="Freeform 242"/>
          <p:cNvSpPr>
            <a:spLocks noEditPoints="1" noChangeArrowheads="1"/>
          </p:cNvSpPr>
          <p:nvPr/>
        </p:nvSpPr>
        <p:spPr bwMode="auto">
          <a:xfrm>
            <a:off x="785457" y="933947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4" y="1379069"/>
            <a:ext cx="4719420" cy="1991432"/>
          </a:xfrm>
          <a:prstGeom prst="rect">
            <a:avLst/>
          </a:prstGeom>
        </p:spPr>
      </p:pic>
      <p:sp>
        <p:nvSpPr>
          <p:cNvPr id="10" name="椭圆 55"/>
          <p:cNvSpPr>
            <a:spLocks noChangeArrowheads="1"/>
          </p:cNvSpPr>
          <p:nvPr/>
        </p:nvSpPr>
        <p:spPr bwMode="auto">
          <a:xfrm>
            <a:off x="1158096" y="4524110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1" name="矩形 43"/>
          <p:cNvSpPr>
            <a:spLocks noChangeArrowheads="1"/>
          </p:cNvSpPr>
          <p:nvPr/>
        </p:nvSpPr>
        <p:spPr bwMode="auto">
          <a:xfrm>
            <a:off x="1494021" y="4445927"/>
            <a:ext cx="3998516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长尾从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4.5%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降低到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1%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左右，效果明显</a:t>
            </a:r>
            <a:endParaRPr lang="zh-CN" alt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2" name="椭圆 55"/>
          <p:cNvSpPr>
            <a:spLocks noChangeArrowheads="1"/>
          </p:cNvSpPr>
          <p:nvPr/>
        </p:nvSpPr>
        <p:spPr bwMode="auto">
          <a:xfrm>
            <a:off x="1151006" y="3762107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3" name="矩形 43"/>
          <p:cNvSpPr>
            <a:spLocks noChangeArrowheads="1"/>
          </p:cNvSpPr>
          <p:nvPr/>
        </p:nvSpPr>
        <p:spPr bwMode="auto">
          <a:xfrm>
            <a:off x="1486931" y="3683924"/>
            <a:ext cx="5678463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将不同业务的流量划分到不同的机器集群，做硬隔离，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让每个集群更加清晰，再针对每种类型的集群进行优化</a:t>
            </a:r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1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8" grpId="0" bldLvl="0" autoUpdateAnimBg="0"/>
      <p:bldP spid="9" grpId="0" animBg="1"/>
      <p:bldP spid="9" grpId="1" animBg="1"/>
      <p:bldP spid="10" grpId="0" animBg="1"/>
      <p:bldP spid="11" grpId="0" bldLvl="0" autoUpdateAnimBg="0"/>
      <p:bldP spid="12" grpId="0" animBg="1"/>
      <p:bldP spid="13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1574776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  <a:sym typeface="Arial" pitchFamily="34" charset="0"/>
              </a:rPr>
              <a:t>部署方案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8" name="矩形 43"/>
          <p:cNvSpPr>
            <a:spLocks noChangeArrowheads="1"/>
          </p:cNvSpPr>
          <p:nvPr/>
        </p:nvSpPr>
        <p:spPr bwMode="auto">
          <a:xfrm>
            <a:off x="1134738" y="759305"/>
            <a:ext cx="3330065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还是想继续优化那剩下的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1%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9" name="Freeform 242"/>
          <p:cNvSpPr>
            <a:spLocks noEditPoints="1" noChangeArrowheads="1"/>
          </p:cNvSpPr>
          <p:nvPr/>
        </p:nvSpPr>
        <p:spPr bwMode="auto">
          <a:xfrm>
            <a:off x="785457" y="795721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2" name="椭圆 55"/>
          <p:cNvSpPr>
            <a:spLocks noChangeArrowheads="1"/>
          </p:cNvSpPr>
          <p:nvPr/>
        </p:nvSpPr>
        <p:spPr bwMode="auto">
          <a:xfrm>
            <a:off x="1189995" y="1323701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3" name="矩形 43"/>
          <p:cNvSpPr>
            <a:spLocks noChangeArrowheads="1"/>
          </p:cNvSpPr>
          <p:nvPr/>
        </p:nvSpPr>
        <p:spPr bwMode="auto">
          <a:xfrm>
            <a:off x="1525920" y="1245518"/>
            <a:ext cx="3370139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经分析发现，偶然情况下遇到的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CPU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调度以及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IO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延迟导致长尾</a:t>
            </a:r>
            <a:endParaRPr lang="zh-CN" alt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4" name="椭圆 55"/>
          <p:cNvSpPr>
            <a:spLocks noChangeArrowheads="1"/>
          </p:cNvSpPr>
          <p:nvPr/>
        </p:nvSpPr>
        <p:spPr bwMode="auto">
          <a:xfrm>
            <a:off x="1193536" y="2103419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5" name="矩形 43"/>
          <p:cNvSpPr>
            <a:spLocks noChangeArrowheads="1"/>
          </p:cNvSpPr>
          <p:nvPr/>
        </p:nvSpPr>
        <p:spPr bwMode="auto">
          <a:xfrm>
            <a:off x="1529461" y="2025236"/>
            <a:ext cx="3588404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启用</a:t>
            </a:r>
            <a:r>
              <a:rPr lang="en-US" altLang="zh-CN" dirty="0" err="1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LongTailKiller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解决长尾！优化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后长尾流量降低至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0.01%</a:t>
            </a:r>
            <a:endParaRPr lang="zh-CN" alt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" name="矩形 43"/>
          <p:cNvSpPr>
            <a:spLocks noChangeArrowheads="1"/>
          </p:cNvSpPr>
          <p:nvPr/>
        </p:nvSpPr>
        <p:spPr bwMode="auto">
          <a:xfrm>
            <a:off x="1138281" y="2783029"/>
            <a:ext cx="1933849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注意的一些事儿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7" name="Freeform 242"/>
          <p:cNvSpPr>
            <a:spLocks noEditPoints="1" noChangeArrowheads="1"/>
          </p:cNvSpPr>
          <p:nvPr/>
        </p:nvSpPr>
        <p:spPr bwMode="auto">
          <a:xfrm>
            <a:off x="789000" y="2819445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8" name="椭圆 55"/>
          <p:cNvSpPr>
            <a:spLocks noChangeArrowheads="1"/>
          </p:cNvSpPr>
          <p:nvPr/>
        </p:nvSpPr>
        <p:spPr bwMode="auto">
          <a:xfrm>
            <a:off x="1182905" y="3389963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9" name="矩形 43"/>
          <p:cNvSpPr>
            <a:spLocks noChangeArrowheads="1"/>
          </p:cNvSpPr>
          <p:nvPr/>
        </p:nvSpPr>
        <p:spPr bwMode="auto">
          <a:xfrm>
            <a:off x="1518830" y="3311780"/>
            <a:ext cx="3370139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100ms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是根据后端服务响应而定</a:t>
            </a:r>
            <a:endParaRPr lang="zh-CN" alt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0" name="椭圆 55"/>
          <p:cNvSpPr>
            <a:spLocks noChangeArrowheads="1"/>
          </p:cNvSpPr>
          <p:nvPr/>
        </p:nvSpPr>
        <p:spPr bwMode="auto">
          <a:xfrm>
            <a:off x="1175815" y="3840079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1" name="矩形 43"/>
          <p:cNvSpPr>
            <a:spLocks noChangeArrowheads="1"/>
          </p:cNvSpPr>
          <p:nvPr/>
        </p:nvSpPr>
        <p:spPr bwMode="auto">
          <a:xfrm>
            <a:off x="1511740" y="3761896"/>
            <a:ext cx="3600972" cy="62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重试请求要有量的控制，否则容易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加速雪崩</a:t>
            </a:r>
            <a:endParaRPr lang="zh-CN" alt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2" name="椭圆 55"/>
          <p:cNvSpPr>
            <a:spLocks noChangeArrowheads="1"/>
          </p:cNvSpPr>
          <p:nvPr/>
        </p:nvSpPr>
        <p:spPr bwMode="auto">
          <a:xfrm>
            <a:off x="1179356" y="4556006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3" name="矩形 43"/>
          <p:cNvSpPr>
            <a:spLocks noChangeArrowheads="1"/>
          </p:cNvSpPr>
          <p:nvPr/>
        </p:nvSpPr>
        <p:spPr bwMode="auto">
          <a:xfrm>
            <a:off x="1515281" y="4477823"/>
            <a:ext cx="3139307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如果请求是一个写操作要慎用</a:t>
            </a:r>
            <a:endParaRPr lang="zh-CN" alt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12" y="760883"/>
            <a:ext cx="3921750" cy="37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846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5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8" grpId="0" bldLvl="0" autoUpdateAnimBg="0"/>
      <p:bldP spid="9" grpId="0" animBg="1"/>
      <p:bldP spid="9" grpId="1" animBg="1"/>
      <p:bldP spid="12" grpId="0" animBg="1"/>
      <p:bldP spid="13" grpId="0" bldLvl="0" autoUpdateAnimBg="0"/>
      <p:bldP spid="14" grpId="0" animBg="1"/>
      <p:bldP spid="15" grpId="0" bldLvl="0" autoUpdateAnimBg="0"/>
      <p:bldP spid="16" grpId="0" bldLvl="0" autoUpdateAnimBg="0"/>
      <p:bldP spid="17" grpId="0" animBg="1"/>
      <p:bldP spid="17" grpId="1" animBg="1"/>
      <p:bldP spid="18" grpId="0" animBg="1"/>
      <p:bldP spid="19" grpId="0" bldLvl="0" autoUpdateAnimBg="0"/>
      <p:bldP spid="20" grpId="0" animBg="1"/>
      <p:bldP spid="21" grpId="0" bldLvl="0" autoUpdateAnimBg="0"/>
      <p:bldP spid="22" grpId="0" animBg="1"/>
      <p:bldP spid="23" grpId="0" bldLvl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304472"/>
            <a:ext cx="2299009" cy="224427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6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743426" y="177743"/>
            <a:ext cx="1574776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插段广告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1" y="785000"/>
            <a:ext cx="4240228" cy="3522651"/>
          </a:xfrm>
          <a:prstGeom prst="rect">
            <a:avLst/>
          </a:prstGeom>
        </p:spPr>
      </p:pic>
      <p:sp>
        <p:nvSpPr>
          <p:cNvPr id="10" name="矩形 43"/>
          <p:cNvSpPr>
            <a:spLocks noChangeArrowheads="1"/>
          </p:cNvSpPr>
          <p:nvPr/>
        </p:nvSpPr>
        <p:spPr bwMode="auto">
          <a:xfrm>
            <a:off x="1077586" y="873609"/>
            <a:ext cx="2589477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从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0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搭建广告平台团队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1" name="Freeform 242"/>
          <p:cNvSpPr>
            <a:spLocks noEditPoints="1" noChangeArrowheads="1"/>
          </p:cNvSpPr>
          <p:nvPr/>
        </p:nvSpPr>
        <p:spPr bwMode="auto">
          <a:xfrm>
            <a:off x="728305" y="910025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2" name="矩形 43"/>
          <p:cNvSpPr>
            <a:spLocks noChangeArrowheads="1"/>
          </p:cNvSpPr>
          <p:nvPr/>
        </p:nvSpPr>
        <p:spPr bwMode="auto">
          <a:xfrm>
            <a:off x="1072822" y="1611800"/>
            <a:ext cx="2959770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互联网公司盈利重要手段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3" name="Freeform 242"/>
          <p:cNvSpPr>
            <a:spLocks noEditPoints="1" noChangeArrowheads="1"/>
          </p:cNvSpPr>
          <p:nvPr/>
        </p:nvSpPr>
        <p:spPr bwMode="auto">
          <a:xfrm>
            <a:off x="723541" y="1648216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5" name="矩形 43"/>
          <p:cNvSpPr>
            <a:spLocks noChangeArrowheads="1"/>
          </p:cNvSpPr>
          <p:nvPr/>
        </p:nvSpPr>
        <p:spPr bwMode="auto">
          <a:xfrm>
            <a:off x="1068058" y="2378568"/>
            <a:ext cx="2703290" cy="6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三方博弈的有意思的、</a:t>
            </a:r>
          </a:p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有挑战的系统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" name="Freeform 242"/>
          <p:cNvSpPr>
            <a:spLocks noEditPoints="1" noChangeArrowheads="1"/>
          </p:cNvSpPr>
          <p:nvPr/>
        </p:nvSpPr>
        <p:spPr bwMode="auto">
          <a:xfrm>
            <a:off x="718777" y="2414984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7" name="矩形 43"/>
          <p:cNvSpPr>
            <a:spLocks noChangeArrowheads="1"/>
          </p:cNvSpPr>
          <p:nvPr/>
        </p:nvSpPr>
        <p:spPr bwMode="auto">
          <a:xfrm>
            <a:off x="1063294" y="3388215"/>
            <a:ext cx="2477267" cy="99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有意向的联系我</a:t>
            </a:r>
          </a:p>
          <a:p>
            <a:endParaRPr lang="zh-CN" altLang="en-US" sz="2000" dirty="0" smtClean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手机：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18612598010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8" name="Freeform 242"/>
          <p:cNvSpPr>
            <a:spLocks noEditPoints="1" noChangeArrowheads="1"/>
          </p:cNvSpPr>
          <p:nvPr/>
        </p:nvSpPr>
        <p:spPr bwMode="auto">
          <a:xfrm>
            <a:off x="714013" y="3424631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utoUpdateAnimBg="0"/>
      <p:bldP spid="10" grpId="0" bldLvl="0" autoUpdateAnimBg="0"/>
      <p:bldP spid="11" grpId="1" animBg="1"/>
      <p:bldP spid="12" grpId="0" bldLvl="0" autoUpdateAnimBg="0"/>
      <p:bldP spid="13" grpId="1" animBg="1"/>
      <p:bldP spid="15" grpId="0" bldLvl="0" autoUpdateAnimBg="0"/>
      <p:bldP spid="16" grpId="1" animBg="1"/>
      <p:bldP spid="17" grpId="0" bldLvl="0" autoUpdateAnimBg="0"/>
      <p:bldP spid="18" grpId="0" animBg="1"/>
      <p:bldP spid="1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37"/>
          <p:cNvSpPr>
            <a:spLocks noChangeArrowheads="1"/>
          </p:cNvSpPr>
          <p:nvPr/>
        </p:nvSpPr>
        <p:spPr bwMode="auto">
          <a:xfrm>
            <a:off x="2387203" y="1987550"/>
            <a:ext cx="4386263" cy="99257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lIns="68576" tIns="34289" rIns="68576" bIns="34289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ea typeface="方正兰亭黑_GBK" pitchFamily="2" charset="-122"/>
                <a:sym typeface="Arial" pitchFamily="34" charset="0"/>
              </a:rPr>
              <a:t>谢谢欣赏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4275" name="文本框 29"/>
          <p:cNvSpPr>
            <a:spLocks noChangeArrowheads="1"/>
          </p:cNvSpPr>
          <p:nvPr/>
        </p:nvSpPr>
        <p:spPr bwMode="auto">
          <a:xfrm>
            <a:off x="3886994" y="1370013"/>
            <a:ext cx="142058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7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THE END</a:t>
            </a:r>
            <a:endParaRPr lang="zh-CN" altLang="en-US" sz="2700" dirty="0">
              <a:solidFill>
                <a:schemeClr val="bg1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54278" name="TextBox 38"/>
          <p:cNvSpPr>
            <a:spLocks noChangeArrowheads="1"/>
          </p:cNvSpPr>
          <p:nvPr/>
        </p:nvSpPr>
        <p:spPr bwMode="auto">
          <a:xfrm>
            <a:off x="2259013" y="3163093"/>
            <a:ext cx="4676775" cy="34624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QQ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616067118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手机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18612598010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9479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75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bldLvl="0" autoUpdateAnimBg="0"/>
      <p:bldP spid="54275" grpId="0" bldLvl="0" autoUpdateAnimBg="0"/>
      <p:bldP spid="54278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480747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什么是实时通讯服务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25" name="矩形 43"/>
          <p:cNvSpPr>
            <a:spLocks noChangeArrowheads="1"/>
          </p:cNvSpPr>
          <p:nvPr/>
        </p:nvSpPr>
        <p:spPr bwMode="auto">
          <a:xfrm>
            <a:off x="938382" y="769692"/>
            <a:ext cx="2701688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实时通讯服务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---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长链接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1" name="Freeform 242"/>
          <p:cNvSpPr>
            <a:spLocks noEditPoints="1" noChangeArrowheads="1"/>
          </p:cNvSpPr>
          <p:nvPr/>
        </p:nvSpPr>
        <p:spPr bwMode="auto">
          <a:xfrm>
            <a:off x="589101" y="806108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3" name="椭圆 55"/>
          <p:cNvSpPr>
            <a:spLocks noChangeArrowheads="1"/>
          </p:cNvSpPr>
          <p:nvPr/>
        </p:nvSpPr>
        <p:spPr bwMode="auto">
          <a:xfrm>
            <a:off x="1184003" y="2903546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226" y="1429657"/>
            <a:ext cx="4232096" cy="943427"/>
          </a:xfrm>
          <a:prstGeom prst="rect">
            <a:avLst/>
          </a:prstGeom>
        </p:spPr>
      </p:pic>
      <p:sp>
        <p:nvSpPr>
          <p:cNvPr id="16" name="矩形 43"/>
          <p:cNvSpPr>
            <a:spLocks noChangeArrowheads="1"/>
          </p:cNvSpPr>
          <p:nvPr/>
        </p:nvSpPr>
        <p:spPr bwMode="auto">
          <a:xfrm>
            <a:off x="1519928" y="2825363"/>
            <a:ext cx="3370139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客户端与服务端保持不断的链接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7" name="椭圆 55"/>
          <p:cNvSpPr>
            <a:spLocks noChangeArrowheads="1"/>
          </p:cNvSpPr>
          <p:nvPr/>
        </p:nvSpPr>
        <p:spPr bwMode="auto">
          <a:xfrm>
            <a:off x="1173117" y="349137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8" name="矩形 43"/>
          <p:cNvSpPr>
            <a:spLocks noChangeArrowheads="1"/>
          </p:cNvSpPr>
          <p:nvPr/>
        </p:nvSpPr>
        <p:spPr bwMode="auto">
          <a:xfrm>
            <a:off x="1509042" y="3413195"/>
            <a:ext cx="3895924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可以由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Client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主动发起请求，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Request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9" name="椭圆 55"/>
          <p:cNvSpPr>
            <a:spLocks noChangeArrowheads="1"/>
          </p:cNvSpPr>
          <p:nvPr/>
        </p:nvSpPr>
        <p:spPr bwMode="auto">
          <a:xfrm>
            <a:off x="1173115" y="4068320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0" name="矩形 43"/>
          <p:cNvSpPr>
            <a:spLocks noChangeArrowheads="1"/>
          </p:cNvSpPr>
          <p:nvPr/>
        </p:nvSpPr>
        <p:spPr bwMode="auto">
          <a:xfrm>
            <a:off x="1509040" y="3990137"/>
            <a:ext cx="3883100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也可以由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Server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主动下发消息，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311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5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25" grpId="0" bldLvl="0" autoUpdateAnimBg="0"/>
      <p:bldP spid="41" grpId="0" animBg="1"/>
      <p:bldP spid="13" grpId="0" animBg="1"/>
      <p:bldP spid="16" grpId="0" bldLvl="0" autoUpdateAnimBg="0"/>
      <p:bldP spid="17" grpId="0" animBg="1"/>
      <p:bldP spid="18" grpId="0" bldLvl="0" autoUpdateAnimBg="0"/>
      <p:bldP spid="19" grpId="0" animBg="1"/>
      <p:bldP spid="20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30"/>
          <p:cNvGrpSpPr>
            <a:grpSpLocks/>
          </p:cNvGrpSpPr>
          <p:nvPr/>
        </p:nvGrpSpPr>
        <p:grpSpPr bwMode="auto">
          <a:xfrm>
            <a:off x="3993991" y="1127522"/>
            <a:ext cx="1062038" cy="1022747"/>
            <a:chOff x="0" y="0"/>
            <a:chExt cx="312738" cy="301626"/>
          </a:xfrm>
          <a:solidFill>
            <a:schemeClr val="bg1"/>
          </a:solidFill>
        </p:grpSpPr>
        <p:sp>
          <p:nvSpPr>
            <p:cNvPr id="27" name="Freeform 252"/>
            <p:cNvSpPr>
              <a:spLocks noChangeArrowheads="1"/>
            </p:cNvSpPr>
            <p:nvPr/>
          </p:nvSpPr>
          <p:spPr bwMode="auto">
            <a:xfrm>
              <a:off x="49213" y="68263"/>
              <a:ext cx="214313" cy="2333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2"/>
                <a:gd name="T56" fmla="*/ 57 w 57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8" name="Freeform 253"/>
            <p:cNvSpPr>
              <a:spLocks noChangeArrowheads="1"/>
            </p:cNvSpPr>
            <p:nvPr/>
          </p:nvSpPr>
          <p:spPr bwMode="auto">
            <a:xfrm>
              <a:off x="0" y="0"/>
              <a:ext cx="312738" cy="169863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"/>
                <a:gd name="T52" fmla="*/ 0 h 45"/>
                <a:gd name="T53" fmla="*/ 83 w 8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grpFill/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05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9" name="TextBox 18"/>
          <p:cNvSpPr>
            <a:spLocks noChangeArrowheads="1"/>
          </p:cNvSpPr>
          <p:nvPr/>
        </p:nvSpPr>
        <p:spPr bwMode="auto">
          <a:xfrm>
            <a:off x="3409395" y="2235994"/>
            <a:ext cx="2231231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6" tIns="34289" rIns="68576" bIns="34289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Dotum" pitchFamily="34" charset="-127"/>
                <a:sym typeface="Arial" pitchFamily="34" charset="0"/>
              </a:rPr>
              <a:t>PART  02</a:t>
            </a:r>
            <a:endParaRPr lang="zh-CN" altLang="en-US" dirty="0">
              <a:solidFill>
                <a:schemeClr val="bg1"/>
              </a:solidFill>
              <a:ea typeface="Dotum" pitchFamily="34" charset="-127"/>
              <a:sym typeface="Arial" pitchFamily="34" charset="0"/>
            </a:endParaRPr>
          </a:p>
        </p:txBody>
      </p:sp>
      <p:sp>
        <p:nvSpPr>
          <p:cNvPr id="30" name="文本框 8"/>
          <p:cNvSpPr>
            <a:spLocks noChangeArrowheads="1"/>
          </p:cNvSpPr>
          <p:nvPr/>
        </p:nvSpPr>
        <p:spPr bwMode="auto">
          <a:xfrm>
            <a:off x="480209" y="2607866"/>
            <a:ext cx="8113058" cy="692495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square" lIns="68576" tIns="34289" rIns="68576" bIns="34289">
            <a:spAutoFit/>
          </a:bodyPr>
          <a:lstStyle/>
          <a:p>
            <a:pPr algn="ctr"/>
            <a:r>
              <a:rPr lang="zh-CN" altLang="en-US" sz="405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应用场景、更优的架构</a:t>
            </a:r>
            <a:endParaRPr lang="zh-CN" altLang="en-US" sz="405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2263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29" grpId="0" bldLvl="0" autoUpdateAnimBg="0"/>
      <p:bldP spid="30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729212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应用场景、更优的架构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25" name="矩形 43"/>
          <p:cNvSpPr>
            <a:spLocks noChangeArrowheads="1"/>
          </p:cNvSpPr>
          <p:nvPr/>
        </p:nvSpPr>
        <p:spPr bwMode="auto">
          <a:xfrm>
            <a:off x="938382" y="769692"/>
            <a:ext cx="1164407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应用场景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1" name="Freeform 242"/>
          <p:cNvSpPr>
            <a:spLocks noEditPoints="1" noChangeArrowheads="1"/>
          </p:cNvSpPr>
          <p:nvPr/>
        </p:nvSpPr>
        <p:spPr bwMode="auto">
          <a:xfrm>
            <a:off x="589101" y="806108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04" y="1545771"/>
            <a:ext cx="1012371" cy="10123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68" y="1542140"/>
            <a:ext cx="1016001" cy="1016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21" y="1542140"/>
            <a:ext cx="1016001" cy="10160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15" y="1542140"/>
            <a:ext cx="1426689" cy="1016001"/>
          </a:xfrm>
          <a:prstGeom prst="rect">
            <a:avLst/>
          </a:prstGeom>
        </p:spPr>
      </p:pic>
      <p:sp>
        <p:nvSpPr>
          <p:cNvPr id="22" name="椭圆 55"/>
          <p:cNvSpPr>
            <a:spLocks noChangeArrowheads="1"/>
          </p:cNvSpPr>
          <p:nvPr/>
        </p:nvSpPr>
        <p:spPr bwMode="auto">
          <a:xfrm>
            <a:off x="1173117" y="3066836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3" name="矩形 43"/>
          <p:cNvSpPr>
            <a:spLocks noChangeArrowheads="1"/>
          </p:cNvSpPr>
          <p:nvPr/>
        </p:nvSpPr>
        <p:spPr bwMode="auto">
          <a:xfrm>
            <a:off x="1509042" y="2988653"/>
            <a:ext cx="106181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实时聊天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4" name="椭圆 55"/>
          <p:cNvSpPr>
            <a:spLocks noChangeArrowheads="1"/>
          </p:cNvSpPr>
          <p:nvPr/>
        </p:nvSpPr>
        <p:spPr bwMode="auto">
          <a:xfrm>
            <a:off x="1173117" y="3600236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6" name="矩形 43"/>
          <p:cNvSpPr>
            <a:spLocks noChangeArrowheads="1"/>
          </p:cNvSpPr>
          <p:nvPr/>
        </p:nvSpPr>
        <p:spPr bwMode="auto">
          <a:xfrm>
            <a:off x="1509042" y="3522053"/>
            <a:ext cx="106181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实时对战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7" name="椭圆 55"/>
          <p:cNvSpPr>
            <a:spLocks noChangeArrowheads="1"/>
          </p:cNvSpPr>
          <p:nvPr/>
        </p:nvSpPr>
        <p:spPr bwMode="auto">
          <a:xfrm>
            <a:off x="1173117" y="4155409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8" name="矩形 43"/>
          <p:cNvSpPr>
            <a:spLocks noChangeArrowheads="1"/>
          </p:cNvSpPr>
          <p:nvPr/>
        </p:nvSpPr>
        <p:spPr bwMode="auto">
          <a:xfrm>
            <a:off x="1509042" y="4077226"/>
            <a:ext cx="1061815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消息推送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5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25" grpId="0" bldLvl="0" autoUpdateAnimBg="0"/>
      <p:bldP spid="41" grpId="0" animBg="1"/>
      <p:bldP spid="41" grpId="1" animBg="1"/>
      <p:bldP spid="22" grpId="0" animBg="1"/>
      <p:bldP spid="23" grpId="0" bldLvl="0" autoUpdateAnimBg="0"/>
      <p:bldP spid="24" grpId="0" animBg="1"/>
      <p:bldP spid="26" grpId="0" bldLvl="0" autoUpdateAnimBg="0"/>
      <p:bldP spid="27" grpId="0" animBg="1"/>
      <p:bldP spid="28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729212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应用场景、更优的架构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25" name="矩形 43"/>
          <p:cNvSpPr>
            <a:spLocks noChangeArrowheads="1"/>
          </p:cNvSpPr>
          <p:nvPr/>
        </p:nvSpPr>
        <p:spPr bwMode="auto">
          <a:xfrm>
            <a:off x="938382" y="769692"/>
            <a:ext cx="1420888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更优的架构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1" name="Freeform 242"/>
          <p:cNvSpPr>
            <a:spLocks noEditPoints="1" noChangeArrowheads="1"/>
          </p:cNvSpPr>
          <p:nvPr/>
        </p:nvSpPr>
        <p:spPr bwMode="auto">
          <a:xfrm>
            <a:off x="589101" y="806108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9" name="椭圆 55"/>
          <p:cNvSpPr>
            <a:spLocks noChangeArrowheads="1"/>
          </p:cNvSpPr>
          <p:nvPr/>
        </p:nvSpPr>
        <p:spPr bwMode="auto">
          <a:xfrm>
            <a:off x="1173117" y="1379549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0" name="矩形 43"/>
          <p:cNvSpPr>
            <a:spLocks noChangeArrowheads="1"/>
          </p:cNvSpPr>
          <p:nvPr/>
        </p:nvSpPr>
        <p:spPr bwMode="auto">
          <a:xfrm>
            <a:off x="1509042" y="1301366"/>
            <a:ext cx="5221608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服务端有能力主动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Push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消息下去（通道、实时）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1" name="椭圆 55"/>
          <p:cNvSpPr>
            <a:spLocks noChangeArrowheads="1"/>
          </p:cNvSpPr>
          <p:nvPr/>
        </p:nvSpPr>
        <p:spPr bwMode="auto">
          <a:xfrm>
            <a:off x="1173116" y="1880293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9" name="矩形 43"/>
          <p:cNvSpPr>
            <a:spLocks noChangeArrowheads="1"/>
          </p:cNvSpPr>
          <p:nvPr/>
        </p:nvSpPr>
        <p:spPr bwMode="auto">
          <a:xfrm>
            <a:off x="1509041" y="1802110"/>
            <a:ext cx="4524301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客户端可以不再使用轮询（流量、耗电量）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2" name="矩形 43"/>
          <p:cNvSpPr>
            <a:spLocks noChangeArrowheads="1"/>
          </p:cNvSpPr>
          <p:nvPr/>
        </p:nvSpPr>
        <p:spPr bwMode="auto">
          <a:xfrm>
            <a:off x="927495" y="2326354"/>
            <a:ext cx="1420888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实时性体现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3" name="Freeform 242"/>
          <p:cNvSpPr>
            <a:spLocks noEditPoints="1" noChangeArrowheads="1"/>
          </p:cNvSpPr>
          <p:nvPr/>
        </p:nvSpPr>
        <p:spPr bwMode="auto">
          <a:xfrm>
            <a:off x="578214" y="2362770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99" y="2959156"/>
            <a:ext cx="2704741" cy="16919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20" y="2959156"/>
            <a:ext cx="2704742" cy="16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4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25" grpId="0" bldLvl="0" autoUpdateAnimBg="0"/>
      <p:bldP spid="41" grpId="0" animBg="1"/>
      <p:bldP spid="41" grpId="1" animBg="1"/>
      <p:bldP spid="19" grpId="0" animBg="1"/>
      <p:bldP spid="20" grpId="0" bldLvl="0" autoUpdateAnimBg="0"/>
      <p:bldP spid="21" grpId="0" animBg="1"/>
      <p:bldP spid="29" grpId="0" bldLvl="0" autoUpdateAnimBg="0"/>
      <p:bldP spid="32" grpId="0" bldLvl="0" autoUpdateAnimBg="0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729212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应用场景、更优的架构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25" name="矩形 43"/>
          <p:cNvSpPr>
            <a:spLocks noChangeArrowheads="1"/>
          </p:cNvSpPr>
          <p:nvPr/>
        </p:nvSpPr>
        <p:spPr bwMode="auto">
          <a:xfrm>
            <a:off x="1119137" y="929184"/>
            <a:ext cx="5894869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地图如何借助长链接优化架构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(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优化前，开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请求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)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1" name="Freeform 242"/>
          <p:cNvSpPr>
            <a:spLocks noEditPoints="1" noChangeArrowheads="1"/>
          </p:cNvSpPr>
          <p:nvPr/>
        </p:nvSpPr>
        <p:spPr bwMode="auto">
          <a:xfrm>
            <a:off x="769856" y="965600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2" name="椭圆 55"/>
          <p:cNvSpPr>
            <a:spLocks noChangeArrowheads="1"/>
          </p:cNvSpPr>
          <p:nvPr/>
        </p:nvSpPr>
        <p:spPr bwMode="auto">
          <a:xfrm>
            <a:off x="1200212" y="1760798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3" name="矩形 43"/>
          <p:cNvSpPr>
            <a:spLocks noChangeArrowheads="1"/>
          </p:cNvSpPr>
          <p:nvPr/>
        </p:nvSpPr>
        <p:spPr bwMode="auto">
          <a:xfrm>
            <a:off x="1536137" y="1682615"/>
            <a:ext cx="3434259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成功率低（域名解析、</a:t>
            </a:r>
            <a:r>
              <a:rPr lang="en-U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timeout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）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4" name="椭圆 55"/>
          <p:cNvSpPr>
            <a:spLocks noChangeArrowheads="1"/>
          </p:cNvSpPr>
          <p:nvPr/>
        </p:nvSpPr>
        <p:spPr bwMode="auto">
          <a:xfrm>
            <a:off x="1200212" y="2490140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6" name="矩形 43"/>
          <p:cNvSpPr>
            <a:spLocks noChangeArrowheads="1"/>
          </p:cNvSpPr>
          <p:nvPr/>
        </p:nvSpPr>
        <p:spPr bwMode="auto">
          <a:xfrm>
            <a:off x="1536137" y="2411957"/>
            <a:ext cx="2446810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耗流量（上行、下行）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7" name="椭圆 55"/>
          <p:cNvSpPr>
            <a:spLocks noChangeArrowheads="1"/>
          </p:cNvSpPr>
          <p:nvPr/>
        </p:nvSpPr>
        <p:spPr bwMode="auto">
          <a:xfrm>
            <a:off x="1200213" y="3175936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28" name="矩形 43"/>
          <p:cNvSpPr>
            <a:spLocks noChangeArrowheads="1"/>
          </p:cNvSpPr>
          <p:nvPr/>
        </p:nvSpPr>
        <p:spPr bwMode="auto">
          <a:xfrm>
            <a:off x="1536138" y="3097753"/>
            <a:ext cx="1087463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耗电量大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66" y="1437476"/>
            <a:ext cx="4165092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1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25" grpId="0" bldLvl="0" autoUpdateAnimBg="0"/>
      <p:bldP spid="41" grpId="0" animBg="1"/>
      <p:bldP spid="41" grpId="1" animBg="1"/>
      <p:bldP spid="22" grpId="0" animBg="1"/>
      <p:bldP spid="23" grpId="0" bldLvl="0" autoUpdateAnimBg="0"/>
      <p:bldP spid="24" grpId="0" animBg="1"/>
      <p:bldP spid="26" grpId="0" bldLvl="0" autoUpdateAnimBg="0"/>
      <p:bldP spid="27" grpId="0" animBg="1"/>
      <p:bldP spid="28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wl序曲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411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371238" y="272891"/>
            <a:ext cx="197644" cy="295275"/>
            <a:chOff x="0" y="0"/>
            <a:chExt cx="213756" cy="427512"/>
          </a:xfrm>
        </p:grpSpPr>
        <p:sp>
          <p:nvSpPr>
            <p:cNvPr id="5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bevel/>
              <a:headEnd type="oval" w="med" len="med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743426" y="177743"/>
            <a:ext cx="3729212" cy="500131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sym typeface="Arial" pitchFamily="34" charset="0"/>
              </a:rPr>
              <a:t>应用场景、更优的架构</a:t>
            </a:r>
            <a:endParaRPr lang="zh-CN" altLang="en-US" sz="2800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25" name="矩形 43"/>
          <p:cNvSpPr>
            <a:spLocks noChangeArrowheads="1"/>
          </p:cNvSpPr>
          <p:nvPr/>
        </p:nvSpPr>
        <p:spPr bwMode="auto">
          <a:xfrm>
            <a:off x="938382" y="769692"/>
            <a:ext cx="4583613" cy="3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地图如何借助长链接优化架构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(</a:t>
            </a:r>
            <a:r>
              <a:rPr lang="zh-CN" altLang="en-US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优化后</a:t>
            </a:r>
            <a:r>
              <a:rPr lang="en-US" altLang="zh-CN" sz="2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)</a:t>
            </a:r>
            <a:endParaRPr lang="en-US" sz="2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1" name="Freeform 242"/>
          <p:cNvSpPr>
            <a:spLocks noEditPoints="1" noChangeArrowheads="1"/>
          </p:cNvSpPr>
          <p:nvPr/>
        </p:nvSpPr>
        <p:spPr bwMode="auto">
          <a:xfrm>
            <a:off x="589101" y="806108"/>
            <a:ext cx="308649" cy="309924"/>
          </a:xfrm>
          <a:custGeom>
            <a:avLst/>
            <a:gdLst>
              <a:gd name="T0" fmla="*/ 1109402 w 1135"/>
              <a:gd name="T1" fmla="*/ 595534 h 1134"/>
              <a:gd name="T2" fmla="*/ 1243012 w 1135"/>
              <a:gd name="T3" fmla="*/ 516713 h 1134"/>
              <a:gd name="T4" fmla="*/ 1212347 w 1135"/>
              <a:gd name="T5" fmla="*/ 401766 h 1134"/>
              <a:gd name="T6" fmla="*/ 1056834 w 1135"/>
              <a:gd name="T7" fmla="*/ 400672 h 1134"/>
              <a:gd name="T8" fmla="*/ 948413 w 1135"/>
              <a:gd name="T9" fmla="*/ 259451 h 1134"/>
              <a:gd name="T10" fmla="*/ 986743 w 1135"/>
              <a:gd name="T11" fmla="*/ 108378 h 1134"/>
              <a:gd name="T12" fmla="*/ 884893 w 1135"/>
              <a:gd name="T13" fmla="*/ 49263 h 1134"/>
              <a:gd name="T14" fmla="*/ 773186 w 1135"/>
              <a:gd name="T15" fmla="*/ 157641 h 1134"/>
              <a:gd name="T16" fmla="*/ 595770 w 1135"/>
              <a:gd name="T17" fmla="*/ 134652 h 1134"/>
              <a:gd name="T18" fmla="*/ 516918 w 1135"/>
              <a:gd name="T19" fmla="*/ 0 h 1134"/>
              <a:gd name="T20" fmla="*/ 401925 w 1135"/>
              <a:gd name="T21" fmla="*/ 30652 h 1134"/>
              <a:gd name="T22" fmla="*/ 399735 w 1135"/>
              <a:gd name="T23" fmla="*/ 186104 h 1134"/>
              <a:gd name="T24" fmla="*/ 259554 w 1135"/>
              <a:gd name="T25" fmla="*/ 294483 h 1134"/>
              <a:gd name="T26" fmla="*/ 108421 w 1135"/>
              <a:gd name="T27" fmla="*/ 256167 h 1134"/>
              <a:gd name="T28" fmla="*/ 49282 w 1135"/>
              <a:gd name="T29" fmla="*/ 357977 h 1134"/>
              <a:gd name="T30" fmla="*/ 157704 w 1135"/>
              <a:gd name="T31" fmla="*/ 469640 h 1134"/>
              <a:gd name="T32" fmla="*/ 134705 w 1135"/>
              <a:gd name="T33" fmla="*/ 645891 h 1134"/>
              <a:gd name="T34" fmla="*/ 0 w 1135"/>
              <a:gd name="T35" fmla="*/ 725807 h 1134"/>
              <a:gd name="T36" fmla="*/ 30665 w 1135"/>
              <a:gd name="T37" fmla="*/ 839659 h 1134"/>
              <a:gd name="T38" fmla="*/ 187273 w 1135"/>
              <a:gd name="T39" fmla="*/ 841848 h 1134"/>
              <a:gd name="T40" fmla="*/ 294599 w 1135"/>
              <a:gd name="T41" fmla="*/ 983068 h 1134"/>
              <a:gd name="T42" fmla="*/ 256269 w 1135"/>
              <a:gd name="T43" fmla="*/ 1134141 h 1134"/>
              <a:gd name="T44" fmla="*/ 359214 w 1135"/>
              <a:gd name="T45" fmla="*/ 1193257 h 1134"/>
              <a:gd name="T46" fmla="*/ 469826 w 1135"/>
              <a:gd name="T47" fmla="*/ 1084878 h 1134"/>
              <a:gd name="T48" fmla="*/ 647242 w 1135"/>
              <a:gd name="T49" fmla="*/ 1107868 h 1134"/>
              <a:gd name="T50" fmla="*/ 727189 w 1135"/>
              <a:gd name="T51" fmla="*/ 1241425 h 1134"/>
              <a:gd name="T52" fmla="*/ 841086 w 1135"/>
              <a:gd name="T53" fmla="*/ 1210773 h 1134"/>
              <a:gd name="T54" fmla="*/ 843277 w 1135"/>
              <a:gd name="T55" fmla="*/ 1055321 h 1134"/>
              <a:gd name="T56" fmla="*/ 984553 w 1135"/>
              <a:gd name="T57" fmla="*/ 946942 h 1134"/>
              <a:gd name="T58" fmla="*/ 1134591 w 1135"/>
              <a:gd name="T59" fmla="*/ 985258 h 1134"/>
              <a:gd name="T60" fmla="*/ 1193730 w 1135"/>
              <a:gd name="T61" fmla="*/ 883448 h 1134"/>
              <a:gd name="T62" fmla="*/ 1086403 w 1135"/>
              <a:gd name="T63" fmla="*/ 771785 h 1134"/>
              <a:gd name="T64" fmla="*/ 1109402 w 1135"/>
              <a:gd name="T65" fmla="*/ 595534 h 1134"/>
              <a:gd name="T66" fmla="*/ 649433 w 1135"/>
              <a:gd name="T67" fmla="*/ 962268 h 1134"/>
              <a:gd name="T68" fmla="*/ 280362 w 1135"/>
              <a:gd name="T69" fmla="*/ 649175 h 1134"/>
              <a:gd name="T70" fmla="*/ 594674 w 1135"/>
              <a:gd name="T71" fmla="*/ 280251 h 1134"/>
              <a:gd name="T72" fmla="*/ 962650 w 1135"/>
              <a:gd name="T73" fmla="*/ 593344 h 1134"/>
              <a:gd name="T74" fmla="*/ 649433 w 1135"/>
              <a:gd name="T75" fmla="*/ 962268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bevel/>
            <a:headEnd/>
            <a:tailEnd/>
          </a:ln>
        </p:spPr>
        <p:txBody>
          <a:bodyPr lIns="91440" tIns="45720" rIns="91440" bIns="45720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7" name="椭圆 55"/>
          <p:cNvSpPr>
            <a:spLocks noChangeArrowheads="1"/>
          </p:cNvSpPr>
          <p:nvPr/>
        </p:nvSpPr>
        <p:spPr bwMode="auto">
          <a:xfrm>
            <a:off x="1303745" y="4366036"/>
            <a:ext cx="199475" cy="1988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ym typeface="Arial" pitchFamily="34" charset="0"/>
            </a:endParaRPr>
          </a:p>
        </p:txBody>
      </p:sp>
      <p:sp>
        <p:nvSpPr>
          <p:cNvPr id="18" name="矩形 43"/>
          <p:cNvSpPr>
            <a:spLocks noChangeArrowheads="1"/>
          </p:cNvSpPr>
          <p:nvPr/>
        </p:nvSpPr>
        <p:spPr bwMode="auto">
          <a:xfrm>
            <a:off x="1639670" y="4287853"/>
            <a:ext cx="2972594" cy="34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感觉，短链接也能做到</a:t>
            </a:r>
            <a:r>
              <a:rPr lang="is-I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…</a:t>
            </a:r>
            <a:r>
              <a:rPr lang="zh-CN" altLang="en-US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 </a:t>
            </a:r>
            <a:r>
              <a:rPr lang="is-IS" altLang="zh-CN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…</a:t>
            </a:r>
            <a:endParaRPr lang="en-US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2" y="1352262"/>
            <a:ext cx="7936992" cy="25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572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audio>
          </p:childTnLst>
        </p:cTn>
      </p:par>
    </p:tnLst>
    <p:bldLst>
      <p:bldP spid="7" grpId="0" bldLvl="0" autoUpdateAnimBg="0"/>
      <p:bldP spid="25" grpId="0" bldLvl="0" autoUpdateAnimBg="0"/>
      <p:bldP spid="41" grpId="0" animBg="1"/>
      <p:bldP spid="41" grpId="1" animBg="1"/>
      <p:bldP spid="17" grpId="0" animBg="1"/>
      <p:bldP spid="18" grpId="0" bldLvl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</TotalTime>
  <Pages>0</Pages>
  <Words>1130</Words>
  <Characters>0</Characters>
  <Application>Microsoft Macintosh PowerPoint</Application>
  <DocSecurity>0</DocSecurity>
  <PresentationFormat>全屏显示(16:9)</PresentationFormat>
  <Lines>0</Lines>
  <Paragraphs>185</Paragraphs>
  <Slides>35</Slides>
  <Notes>1</Notes>
  <HiddenSlides>0</HiddenSlides>
  <MMClips>32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Dotum</vt:lpstr>
      <vt:lpstr>方正兰亭黑_GBK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Microsoft Office 用户</cp:lastModifiedBy>
  <cp:revision>2304</cp:revision>
  <dcterms:created xsi:type="dcterms:W3CDTF">2014-10-29T09:18:00Z</dcterms:created>
  <dcterms:modified xsi:type="dcterms:W3CDTF">2016-07-15T08:30:27Z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